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2" r:id="rId2"/>
    <p:sldId id="269" r:id="rId3"/>
    <p:sldId id="264" r:id="rId4"/>
    <p:sldId id="265" r:id="rId5"/>
    <p:sldId id="266" r:id="rId6"/>
    <p:sldId id="267" r:id="rId7"/>
    <p:sldId id="268" r:id="rId8"/>
    <p:sldId id="271" r:id="rId9"/>
  </p:sldIdLst>
  <p:sldSz cx="9144000" cy="6858000" type="screen4x3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82" autoAdjust="0"/>
    <p:restoredTop sz="94639" autoAdjust="0"/>
  </p:normalViewPr>
  <p:slideViewPr>
    <p:cSldViewPr snapToGrid="0">
      <p:cViewPr varScale="1">
        <p:scale>
          <a:sx n="110" d="100"/>
          <a:sy n="110" d="100"/>
        </p:scale>
        <p:origin x="-20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ubstituent dată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843F38-D54E-4BBA-B7AB-170C407F057C}" type="datetimeFigureOut">
              <a:rPr lang="en-US" smtClean="0"/>
              <a:pPr/>
              <a:t>7/8/2016</a:t>
            </a:fld>
            <a:endParaRPr lang="en-US"/>
          </a:p>
        </p:txBody>
      </p:sp>
      <p:sp>
        <p:nvSpPr>
          <p:cNvPr id="4" name="Substituent imagine diapozitiv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ubstituent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1BBD66-7E41-44C5-B0D7-5DE6EB1192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523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1BBD66-7E41-44C5-B0D7-5DE6EB11922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37008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1BBD66-7E41-44C5-B0D7-5DE6EB11922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1842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0571D-E921-4ACD-8D42-7E59A6D4EC9C}" type="datetimeFigureOut">
              <a:rPr lang="ro-RO" smtClean="0"/>
              <a:pPr/>
              <a:t>08.07.2016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5C85C-20BD-4077-AF47-6FEBB52A388D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2622715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0571D-E921-4ACD-8D42-7E59A6D4EC9C}" type="datetimeFigureOut">
              <a:rPr lang="ro-RO" smtClean="0"/>
              <a:pPr/>
              <a:t>08.07.2016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5C85C-20BD-4077-AF47-6FEBB52A388D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2116421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0571D-E921-4ACD-8D42-7E59A6D4EC9C}" type="datetimeFigureOut">
              <a:rPr lang="ro-RO" smtClean="0"/>
              <a:pPr/>
              <a:t>08.07.2016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5C85C-20BD-4077-AF47-6FEBB52A388D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1876034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0571D-E921-4ACD-8D42-7E59A6D4EC9C}" type="datetimeFigureOut">
              <a:rPr lang="ro-RO" smtClean="0"/>
              <a:pPr/>
              <a:t>08.07.2016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5C85C-20BD-4077-AF47-6FEBB52A388D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3030838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0571D-E921-4ACD-8D42-7E59A6D4EC9C}" type="datetimeFigureOut">
              <a:rPr lang="ro-RO" smtClean="0"/>
              <a:pPr/>
              <a:t>08.07.2016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5C85C-20BD-4077-AF47-6FEBB52A388D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488774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0571D-E921-4ACD-8D42-7E59A6D4EC9C}" type="datetimeFigureOut">
              <a:rPr lang="ro-RO" smtClean="0"/>
              <a:pPr/>
              <a:t>08.07.2016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5C85C-20BD-4077-AF47-6FEBB52A388D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2609302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0571D-E921-4ACD-8D42-7E59A6D4EC9C}" type="datetimeFigureOut">
              <a:rPr lang="ro-RO" smtClean="0"/>
              <a:pPr/>
              <a:t>08.07.2016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5C85C-20BD-4077-AF47-6FEBB52A388D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3319688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0571D-E921-4ACD-8D42-7E59A6D4EC9C}" type="datetimeFigureOut">
              <a:rPr lang="ro-RO" smtClean="0"/>
              <a:pPr/>
              <a:t>08.07.2016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5C85C-20BD-4077-AF47-6FEBB52A388D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3489910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0571D-E921-4ACD-8D42-7E59A6D4EC9C}" type="datetimeFigureOut">
              <a:rPr lang="ro-RO" smtClean="0"/>
              <a:pPr/>
              <a:t>08.07.2016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5C85C-20BD-4077-AF47-6FEBB52A388D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405426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0571D-E921-4ACD-8D42-7E59A6D4EC9C}" type="datetimeFigureOut">
              <a:rPr lang="ro-RO" smtClean="0"/>
              <a:pPr/>
              <a:t>08.07.2016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5C85C-20BD-4077-AF47-6FEBB52A388D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2805768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0571D-E921-4ACD-8D42-7E59A6D4EC9C}" type="datetimeFigureOut">
              <a:rPr lang="ro-RO" smtClean="0"/>
              <a:pPr/>
              <a:t>08.07.2016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5C85C-20BD-4077-AF47-6FEBB52A388D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136065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0571D-E921-4ACD-8D42-7E59A6D4EC9C}" type="datetimeFigureOut">
              <a:rPr lang="ro-RO" smtClean="0"/>
              <a:pPr/>
              <a:t>08.07.2016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5C85C-20BD-4077-AF47-6FEBB52A388D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2908310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/>
          <a:srcRect l="2527"/>
          <a:stretch/>
        </p:blipFill>
        <p:spPr>
          <a:xfrm>
            <a:off x="0" y="0"/>
            <a:ext cx="2210950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872887" y="0"/>
            <a:ext cx="72711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Data4Water Summer school on  </a:t>
            </a:r>
            <a:r>
              <a:rPr lang="en-US" sz="14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Intelligent Metering and Big Data in Hydroinformatics</a:t>
            </a:r>
            <a:r>
              <a:rPr lang="en-US" sz="14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ctr"/>
            <a:r>
              <a:rPr lang="en-US" sz="14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Bucharest, June 20 – July 8, 2016</a:t>
            </a:r>
            <a:endParaRPr lang="ro-RO" sz="14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Grupare 1"/>
          <p:cNvGrpSpPr/>
          <p:nvPr/>
        </p:nvGrpSpPr>
        <p:grpSpPr>
          <a:xfrm>
            <a:off x="2230000" y="1067617"/>
            <a:ext cx="5732900" cy="805647"/>
            <a:chOff x="2230000" y="885090"/>
            <a:chExt cx="5732900" cy="805647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210424" y="885090"/>
              <a:ext cx="752476" cy="802641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230000" y="917297"/>
              <a:ext cx="1827649" cy="773440"/>
            </a:xfrm>
            <a:prstGeom prst="rect">
              <a:avLst/>
            </a:prstGeom>
          </p:spPr>
        </p:pic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739672" y="1094059"/>
              <a:ext cx="1574861" cy="3763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" name="Title 1"/>
          <p:cNvSpPr txBox="1">
            <a:spLocks/>
          </p:cNvSpPr>
          <p:nvPr/>
        </p:nvSpPr>
        <p:spPr>
          <a:xfrm>
            <a:off x="1465941" y="2791395"/>
            <a:ext cx="7678059" cy="116307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ea typeface="+mj-ea"/>
                <a:cs typeface="Times New Roman" panose="02020603050405020304" pitchFamily="18" charset="0"/>
              </a:rPr>
              <a:t>DEVELOPMENT OF A SENSITIVITY ANALYSIS APPLICATION FOR AN EVENT-BASED HEC‒HMS RAINFALL-RUNOFF MODEL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465941" y="4806173"/>
            <a:ext cx="7387771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algn="ctr">
              <a:lnSpc>
                <a:spcPct val="90000"/>
              </a:lnSpc>
              <a:spcBef>
                <a:spcPct val="0"/>
              </a:spcBef>
              <a:buAutoNum type="alphaUcPeriod"/>
            </a:pPr>
            <a:r>
              <a:rPr lang="en-US" sz="2800" b="1" i="1" dirty="0" smtClean="0">
                <a:solidFill>
                  <a:srgbClr val="000099"/>
                </a:solidFill>
                <a:ea typeface="+mj-ea"/>
                <a:cs typeface="Times New Roman" panose="02020603050405020304" pitchFamily="18" charset="0"/>
              </a:rPr>
              <a:t>BUILDING AND RUNNING THE HYDROLOGICAL MODEL</a:t>
            </a:r>
          </a:p>
        </p:txBody>
      </p:sp>
    </p:spTree>
    <p:extLst>
      <p:ext uri="{BB962C8B-B14F-4D97-AF65-F5344CB8AC3E}">
        <p14:creationId xmlns:p14="http://schemas.microsoft.com/office/powerpoint/2010/main" xmlns="" val="199932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2112244" y="1787976"/>
            <a:ext cx="65246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o-RO" b="1" dirty="0" err="1" smtClean="0">
                <a:solidFill>
                  <a:srgbClr val="000099"/>
                </a:solidFill>
              </a:rPr>
              <a:t>Simulation</a:t>
            </a:r>
            <a:r>
              <a:rPr lang="ro-RO" b="1" dirty="0" smtClean="0">
                <a:solidFill>
                  <a:srgbClr val="000099"/>
                </a:solidFill>
              </a:rPr>
              <a:t> </a:t>
            </a:r>
            <a:r>
              <a:rPr lang="en-US" b="1" dirty="0" smtClean="0">
                <a:solidFill>
                  <a:srgbClr val="000099"/>
                </a:solidFill>
              </a:rPr>
              <a:t>options</a:t>
            </a:r>
            <a:r>
              <a:rPr lang="en-US" dirty="0" smtClean="0">
                <a:solidFill>
                  <a:srgbClr val="000099"/>
                </a:solidFill>
              </a:rPr>
              <a:t>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99"/>
                </a:solidFill>
              </a:rPr>
              <a:t>Event modeling (</a:t>
            </a:r>
            <a:r>
              <a:rPr lang="ro-RO" i="1" dirty="0">
                <a:solidFill>
                  <a:srgbClr val="000099"/>
                </a:solidFill>
              </a:rPr>
              <a:t>Initial constant, SCS </a:t>
            </a:r>
            <a:r>
              <a:rPr lang="en-US" i="1" dirty="0" smtClean="0">
                <a:solidFill>
                  <a:srgbClr val="000099"/>
                </a:solidFill>
              </a:rPr>
              <a:t>C</a:t>
            </a:r>
            <a:r>
              <a:rPr lang="ro-RO" i="1" dirty="0" err="1" smtClean="0">
                <a:solidFill>
                  <a:srgbClr val="000099"/>
                </a:solidFill>
              </a:rPr>
              <a:t>urve</a:t>
            </a:r>
            <a:r>
              <a:rPr lang="ro-RO" i="1" dirty="0" smtClean="0">
                <a:solidFill>
                  <a:srgbClr val="000099"/>
                </a:solidFill>
              </a:rPr>
              <a:t> </a:t>
            </a:r>
            <a:r>
              <a:rPr lang="en-US" i="1" dirty="0" smtClean="0">
                <a:solidFill>
                  <a:srgbClr val="000099"/>
                </a:solidFill>
              </a:rPr>
              <a:t>N</a:t>
            </a:r>
            <a:r>
              <a:rPr lang="ro-RO" i="1" dirty="0" err="1" smtClean="0">
                <a:solidFill>
                  <a:srgbClr val="000099"/>
                </a:solidFill>
              </a:rPr>
              <a:t>umber</a:t>
            </a:r>
            <a:r>
              <a:rPr lang="ro-RO" i="1" dirty="0">
                <a:solidFill>
                  <a:srgbClr val="000099"/>
                </a:solidFill>
              </a:rPr>
              <a:t>, </a:t>
            </a:r>
            <a:r>
              <a:rPr lang="en-US" i="1" dirty="0" smtClean="0">
                <a:solidFill>
                  <a:srgbClr val="000099"/>
                </a:solidFill>
              </a:rPr>
              <a:t>E</a:t>
            </a:r>
            <a:r>
              <a:rPr lang="ro-RO" i="1" dirty="0" err="1" smtClean="0">
                <a:solidFill>
                  <a:srgbClr val="000099"/>
                </a:solidFill>
              </a:rPr>
              <a:t>xponential</a:t>
            </a:r>
            <a:r>
              <a:rPr lang="ro-RO" i="1" dirty="0">
                <a:solidFill>
                  <a:srgbClr val="000099"/>
                </a:solidFill>
              </a:rPr>
              <a:t>, Green </a:t>
            </a:r>
            <a:r>
              <a:rPr lang="en-US" i="1" dirty="0" smtClean="0">
                <a:solidFill>
                  <a:srgbClr val="000099"/>
                </a:solidFill>
              </a:rPr>
              <a:t>&amp; </a:t>
            </a:r>
            <a:r>
              <a:rPr lang="ro-RO" i="1" dirty="0" err="1" smtClean="0">
                <a:solidFill>
                  <a:srgbClr val="000099"/>
                </a:solidFill>
              </a:rPr>
              <a:t>Ampt</a:t>
            </a:r>
            <a:r>
              <a:rPr lang="ro-RO" i="1" dirty="0">
                <a:solidFill>
                  <a:srgbClr val="000099"/>
                </a:solidFill>
              </a:rPr>
              <a:t>, Smith </a:t>
            </a:r>
            <a:r>
              <a:rPr lang="ro-RO" i="1" dirty="0" err="1">
                <a:solidFill>
                  <a:srgbClr val="000099"/>
                </a:solidFill>
              </a:rPr>
              <a:t>Parlange</a:t>
            </a:r>
            <a:r>
              <a:rPr lang="en-US" dirty="0" smtClean="0">
                <a:solidFill>
                  <a:srgbClr val="000099"/>
                </a:solidFill>
              </a:rPr>
              <a:t>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99"/>
                </a:solidFill>
              </a:rPr>
              <a:t>Continuous modeling (</a:t>
            </a:r>
            <a:r>
              <a:rPr lang="ro-RO" i="1" dirty="0">
                <a:solidFill>
                  <a:srgbClr val="000099"/>
                </a:solidFill>
              </a:rPr>
              <a:t>one-layer deficit constant </a:t>
            </a:r>
            <a:r>
              <a:rPr lang="ro-RO" i="1" dirty="0" smtClean="0">
                <a:solidFill>
                  <a:srgbClr val="000099"/>
                </a:solidFill>
              </a:rPr>
              <a:t>method</a:t>
            </a:r>
            <a:r>
              <a:rPr lang="en-US" i="1" dirty="0" smtClean="0">
                <a:solidFill>
                  <a:srgbClr val="000099"/>
                </a:solidFill>
              </a:rPr>
              <a:t>, </a:t>
            </a:r>
            <a:r>
              <a:rPr lang="ro-RO" i="1" dirty="0">
                <a:solidFill>
                  <a:srgbClr val="000099"/>
                </a:solidFill>
              </a:rPr>
              <a:t>three-layer soil moisture </a:t>
            </a:r>
            <a:r>
              <a:rPr lang="ro-RO" i="1" dirty="0" err="1">
                <a:solidFill>
                  <a:srgbClr val="000099"/>
                </a:solidFill>
              </a:rPr>
              <a:t>accounting</a:t>
            </a:r>
            <a:r>
              <a:rPr lang="ro-RO" i="1" dirty="0">
                <a:solidFill>
                  <a:srgbClr val="000099"/>
                </a:solidFill>
              </a:rPr>
              <a:t> </a:t>
            </a:r>
            <a:r>
              <a:rPr lang="ro-RO" i="1" dirty="0" err="1" smtClean="0">
                <a:solidFill>
                  <a:srgbClr val="000099"/>
                </a:solidFill>
              </a:rPr>
              <a:t>method</a:t>
            </a:r>
            <a:r>
              <a:rPr lang="en-US" dirty="0" smtClean="0">
                <a:solidFill>
                  <a:srgbClr val="000099"/>
                </a:solidFill>
              </a:rPr>
              <a:t>)</a:t>
            </a:r>
            <a:endParaRPr lang="ro-RO" dirty="0">
              <a:solidFill>
                <a:srgbClr val="000099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1736490" y="0"/>
            <a:ext cx="136397" cy="6858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01700" y="5928256"/>
            <a:ext cx="819150" cy="873760"/>
          </a:xfrm>
          <a:prstGeom prst="rect">
            <a:avLst/>
          </a:prstGeom>
        </p:spPr>
      </p:pic>
      <p:pic>
        <p:nvPicPr>
          <p:cNvPr id="8" name="Picture 2" descr="http://alumni.cs.pub.ro/static/img/acs.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920636"/>
            <a:ext cx="882649" cy="929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872887" y="0"/>
            <a:ext cx="72711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Data4Water Summer school on  </a:t>
            </a:r>
            <a:r>
              <a:rPr lang="en-US" sz="14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Intelligent Metering and Big Data in Hydroinformatics</a:t>
            </a:r>
            <a:r>
              <a:rPr lang="en-US" sz="14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ctr"/>
            <a:r>
              <a:rPr lang="en-US" sz="14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Bucharest, June 20 – July 8, 2016</a:t>
            </a:r>
            <a:endParaRPr lang="ro-RO" sz="14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0035" y="5510783"/>
            <a:ext cx="1574861" cy="376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24"/>
          <p:cNvSpPr txBox="1"/>
          <p:nvPr/>
        </p:nvSpPr>
        <p:spPr>
          <a:xfrm>
            <a:off x="0" y="479670"/>
            <a:ext cx="1736489" cy="480131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000099"/>
                </a:solidFill>
              </a:rPr>
              <a:t>HYDROLOGICAL MODELING</a:t>
            </a:r>
          </a:p>
          <a:p>
            <a:pPr algn="r"/>
            <a:endParaRPr lang="en-US" b="1" dirty="0">
              <a:solidFill>
                <a:srgbClr val="000099"/>
              </a:solidFill>
            </a:endParaRPr>
          </a:p>
          <a:p>
            <a:pPr algn="r"/>
            <a:r>
              <a:rPr lang="en-US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MODEL COMPONENTS</a:t>
            </a:r>
            <a:endParaRPr lang="ro-RO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algn="r"/>
            <a:endParaRPr lang="en-US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algn="r"/>
            <a:r>
              <a:rPr lang="en-US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SIRON</a:t>
            </a:r>
          </a:p>
          <a:p>
            <a:pPr algn="r"/>
            <a:r>
              <a:rPr lang="en-US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BASIN </a:t>
            </a:r>
            <a:r>
              <a:rPr lang="en-US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MODEL</a:t>
            </a:r>
          </a:p>
          <a:p>
            <a:pPr algn="r"/>
            <a:endParaRPr lang="ro-RO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algn="r"/>
            <a:r>
              <a:rPr lang="en-US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SIRON</a:t>
            </a:r>
            <a:endParaRPr lang="en-US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algn="r"/>
            <a:r>
              <a:rPr lang="en-US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METEO MODEL</a:t>
            </a:r>
            <a:endParaRPr lang="ro-RO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algn="r"/>
            <a:endParaRPr lang="en-US" b="1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algn="r"/>
            <a:r>
              <a:rPr lang="en-US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SIRON</a:t>
            </a:r>
          </a:p>
          <a:p>
            <a:pPr algn="r"/>
            <a:r>
              <a:rPr lang="en-US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CONTROL</a:t>
            </a:r>
            <a:endParaRPr lang="ro-RO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algn="r"/>
            <a:endParaRPr lang="en-US" b="1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algn="r"/>
            <a:r>
              <a:rPr lang="en-US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SIRON</a:t>
            </a:r>
          </a:p>
          <a:p>
            <a:pPr algn="r"/>
            <a:r>
              <a:rPr lang="en-US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TIME </a:t>
            </a:r>
            <a:r>
              <a:rPr lang="en-US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SERIES</a:t>
            </a:r>
            <a:endParaRPr lang="ro-RO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50993" y="4228878"/>
            <a:ext cx="2746026" cy="2276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TextBox 27"/>
          <p:cNvSpPr txBox="1"/>
          <p:nvPr/>
        </p:nvSpPr>
        <p:spPr>
          <a:xfrm>
            <a:off x="6098875" y="6090249"/>
            <a:ext cx="2389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dirty="0" err="1" smtClean="0">
                <a:solidFill>
                  <a:srgbClr val="000099"/>
                </a:solidFill>
              </a:rPr>
              <a:t>Siron</a:t>
            </a:r>
            <a:r>
              <a:rPr lang="ro-RO" dirty="0" smtClean="0">
                <a:solidFill>
                  <a:srgbClr val="000099"/>
                </a:solidFill>
              </a:rPr>
              <a:t> </a:t>
            </a:r>
            <a:r>
              <a:rPr lang="ro-RO" dirty="0" err="1" smtClean="0">
                <a:solidFill>
                  <a:srgbClr val="000099"/>
                </a:solidFill>
              </a:rPr>
              <a:t>basin</a:t>
            </a:r>
            <a:endParaRPr lang="ro-RO" dirty="0">
              <a:solidFill>
                <a:srgbClr val="000099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150534" y="4571561"/>
            <a:ext cx="65246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b="1" dirty="0" smtClean="0">
                <a:solidFill>
                  <a:srgbClr val="000099"/>
                </a:solidFill>
              </a:rPr>
              <a:t>Model</a:t>
            </a:r>
            <a:r>
              <a:rPr lang="en-US" b="1" dirty="0" smtClean="0">
                <a:solidFill>
                  <a:srgbClr val="000099"/>
                </a:solidFill>
              </a:rPr>
              <a:t> requirements</a:t>
            </a:r>
            <a:r>
              <a:rPr lang="en-US" dirty="0" smtClean="0">
                <a:solidFill>
                  <a:srgbClr val="000099"/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99"/>
                </a:solidFill>
              </a:rPr>
              <a:t>State variables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99"/>
                </a:solidFill>
              </a:rPr>
              <a:t>Parameters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99"/>
                </a:solidFill>
              </a:rPr>
              <a:t>Bou</a:t>
            </a:r>
            <a:r>
              <a:rPr lang="ro-RO" dirty="0" smtClean="0">
                <a:solidFill>
                  <a:srgbClr val="000099"/>
                </a:solidFill>
              </a:rPr>
              <a:t>n</a:t>
            </a:r>
            <a:r>
              <a:rPr lang="en-US" dirty="0" err="1" smtClean="0">
                <a:solidFill>
                  <a:srgbClr val="000099"/>
                </a:solidFill>
              </a:rPr>
              <a:t>dary</a:t>
            </a:r>
            <a:r>
              <a:rPr lang="en-US" dirty="0" smtClean="0">
                <a:solidFill>
                  <a:srgbClr val="000099"/>
                </a:solidFill>
              </a:rPr>
              <a:t> conditions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99"/>
                </a:solidFill>
              </a:rPr>
              <a:t>Initial conditions</a:t>
            </a:r>
            <a:endParaRPr lang="ro-RO" dirty="0">
              <a:solidFill>
                <a:srgbClr val="000099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112243" y="3482300"/>
            <a:ext cx="6524625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b="1" dirty="0" smtClean="0">
                <a:solidFill>
                  <a:srgbClr val="000099"/>
                </a:solidFill>
              </a:rPr>
              <a:t>Objective</a:t>
            </a:r>
            <a:r>
              <a:rPr lang="en-US" dirty="0" smtClean="0">
                <a:solidFill>
                  <a:srgbClr val="000099"/>
                </a:solidFill>
              </a:rPr>
              <a:t>: </a:t>
            </a:r>
            <a:endParaRPr lang="ro-RO" dirty="0" smtClean="0">
              <a:solidFill>
                <a:srgbClr val="000099"/>
              </a:solidFill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0099"/>
                </a:solidFill>
              </a:rPr>
              <a:t>Building a model to simulate a storm event on </a:t>
            </a:r>
            <a:r>
              <a:rPr lang="en-US" dirty="0" err="1" smtClean="0">
                <a:solidFill>
                  <a:srgbClr val="000099"/>
                </a:solidFill>
              </a:rPr>
              <a:t>Siron</a:t>
            </a:r>
            <a:r>
              <a:rPr lang="en-US" dirty="0" smtClean="0">
                <a:solidFill>
                  <a:srgbClr val="000099"/>
                </a:solidFill>
              </a:rPr>
              <a:t> river basin</a:t>
            </a:r>
            <a:endParaRPr lang="ro-RO" dirty="0" smtClean="0">
              <a:solidFill>
                <a:srgbClr val="000099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112244" y="950125"/>
            <a:ext cx="6941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99"/>
                </a:solidFill>
              </a:rPr>
              <a:t>Hydrological modeling </a:t>
            </a:r>
            <a:r>
              <a:rPr lang="en-US" dirty="0" smtClean="0">
                <a:solidFill>
                  <a:srgbClr val="000099"/>
                </a:solidFill>
              </a:rPr>
              <a:t>– simulate the precipitation – runoff of watershed</a:t>
            </a:r>
            <a:endParaRPr lang="ro-RO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114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1736490" y="0"/>
            <a:ext cx="136397" cy="6858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01700" y="5928256"/>
            <a:ext cx="819150" cy="873760"/>
          </a:xfrm>
          <a:prstGeom prst="rect">
            <a:avLst/>
          </a:prstGeom>
        </p:spPr>
      </p:pic>
      <p:pic>
        <p:nvPicPr>
          <p:cNvPr id="8" name="Picture 2" descr="http://alumni.cs.pub.ro/static/img/acs.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928256"/>
            <a:ext cx="882649" cy="929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872887" y="0"/>
            <a:ext cx="72711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Data4Water Summer school on  </a:t>
            </a:r>
            <a:r>
              <a:rPr lang="en-US" sz="14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Intelligent Metering and Big Data in Hydroinformatics</a:t>
            </a:r>
            <a:r>
              <a:rPr lang="en-US" sz="14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ctr"/>
            <a:r>
              <a:rPr lang="en-US" sz="14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Bucharest, June 20 – July 8, 2016</a:t>
            </a:r>
            <a:endParaRPr lang="ro-RO" sz="14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32179" y="695017"/>
            <a:ext cx="699706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99"/>
                </a:solidFill>
              </a:rPr>
              <a:t>Basin </a:t>
            </a:r>
            <a:r>
              <a:rPr lang="en-US" sz="2000" b="1" dirty="0">
                <a:solidFill>
                  <a:srgbClr val="000099"/>
                </a:solidFill>
              </a:rPr>
              <a:t>M</a:t>
            </a:r>
            <a:r>
              <a:rPr lang="en-US" sz="2000" b="1" dirty="0" smtClean="0">
                <a:solidFill>
                  <a:srgbClr val="000099"/>
                </a:solidFill>
              </a:rPr>
              <a:t>odel</a:t>
            </a:r>
            <a:r>
              <a:rPr lang="en-US" sz="2000" dirty="0" smtClean="0">
                <a:solidFill>
                  <a:srgbClr val="000099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99"/>
                </a:solidFill>
              </a:rPr>
              <a:t>Uses time series data and specific sets of parameters to represent the hydrologic system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99"/>
                </a:solidFill>
              </a:rPr>
              <a:t>Contains multiple methods to simulate each hydrological processes: 	</a:t>
            </a:r>
            <a:r>
              <a:rPr lang="en-US" b="1" dirty="0" smtClean="0">
                <a:solidFill>
                  <a:srgbClr val="000099"/>
                </a:solidFill>
              </a:rPr>
              <a:t>runoff volume = loss</a:t>
            </a:r>
            <a:r>
              <a:rPr lang="en-US" dirty="0" smtClean="0">
                <a:solidFill>
                  <a:srgbClr val="000099"/>
                </a:solidFill>
              </a:rPr>
              <a:t> (infiltration-saturation-runoff)</a:t>
            </a:r>
            <a:endParaRPr lang="en-US" b="1" dirty="0">
              <a:solidFill>
                <a:srgbClr val="000099"/>
              </a:solidFill>
            </a:endParaRPr>
          </a:p>
          <a:p>
            <a:pPr lvl="2"/>
            <a:r>
              <a:rPr lang="en-US" b="1" dirty="0" smtClean="0">
                <a:solidFill>
                  <a:srgbClr val="000099"/>
                </a:solidFill>
              </a:rPr>
              <a:t>direct runoff  = transform </a:t>
            </a:r>
            <a:r>
              <a:rPr lang="en-US" dirty="0" smtClean="0">
                <a:solidFill>
                  <a:srgbClr val="000099"/>
                </a:solidFill>
              </a:rPr>
              <a:t>(effective rainfall-runoff)</a:t>
            </a:r>
          </a:p>
          <a:p>
            <a:pPr lvl="2"/>
            <a:r>
              <a:rPr lang="en-US" b="1" dirty="0" err="1" smtClean="0">
                <a:solidFill>
                  <a:srgbClr val="000099"/>
                </a:solidFill>
              </a:rPr>
              <a:t>baseflow</a:t>
            </a:r>
            <a:endParaRPr lang="en-US" b="1" dirty="0" smtClean="0">
              <a:solidFill>
                <a:srgbClr val="000099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32179" y="2814779"/>
            <a:ext cx="699706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99"/>
                </a:solidFill>
              </a:rPr>
              <a:t>Meteorological Model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99"/>
                </a:solidFill>
              </a:rPr>
              <a:t>Defines the gage data input that is transformed during the simulation into effective precipitation, cumulated precipitation </a:t>
            </a:r>
            <a:r>
              <a:rPr lang="en-US" dirty="0">
                <a:solidFill>
                  <a:srgbClr val="000099"/>
                </a:solidFill>
              </a:rPr>
              <a:t>p</a:t>
            </a:r>
            <a:r>
              <a:rPr lang="en-US" dirty="0" smtClean="0">
                <a:solidFill>
                  <a:srgbClr val="000099"/>
                </a:solidFill>
              </a:rPr>
              <a:t>er time step, precipitation excess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99"/>
                </a:solidFill>
              </a:rPr>
              <a:t>Can use various meteorological parameters (air temperatures, air humidity etc.) to simulate snowmelt and evapotranspiration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032179" y="4625377"/>
            <a:ext cx="69970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99"/>
                </a:solidFill>
              </a:rPr>
              <a:t>Control specifications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99"/>
                </a:solidFill>
              </a:rPr>
              <a:t>Sets the time interval of the simulation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99"/>
                </a:solidFill>
              </a:rPr>
              <a:t>Includes the time step for the computation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32179" y="5598635"/>
            <a:ext cx="69970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99"/>
                </a:solidFill>
              </a:rPr>
              <a:t>Time series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99"/>
                </a:solidFill>
              </a:rPr>
              <a:t>Manually or read from file time series data; gridded data; paired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99"/>
                </a:solidFill>
              </a:rPr>
              <a:t>e</a:t>
            </a:r>
            <a:r>
              <a:rPr lang="en-US" dirty="0" smtClean="0">
                <a:solidFill>
                  <a:srgbClr val="000099"/>
                </a:solidFill>
              </a:rPr>
              <a:t>ntered manually or automatically (HEC-DSS).</a:t>
            </a:r>
            <a:endParaRPr lang="ro-RO" dirty="0">
              <a:solidFill>
                <a:srgbClr val="000099"/>
              </a:solidFill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0035" y="5510783"/>
            <a:ext cx="1574861" cy="376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24"/>
          <p:cNvSpPr txBox="1"/>
          <p:nvPr/>
        </p:nvSpPr>
        <p:spPr>
          <a:xfrm>
            <a:off x="0" y="479670"/>
            <a:ext cx="1736489" cy="480131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HYDROLOGICAL MODEL</a:t>
            </a:r>
            <a:r>
              <a:rPr lang="ro-RO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L</a:t>
            </a:r>
            <a:r>
              <a:rPr lang="en-US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ING</a:t>
            </a:r>
          </a:p>
          <a:p>
            <a:pPr algn="r"/>
            <a:endParaRPr lang="en-US" b="1" dirty="0">
              <a:solidFill>
                <a:srgbClr val="000099"/>
              </a:solidFill>
            </a:endParaRPr>
          </a:p>
          <a:p>
            <a:pPr algn="r"/>
            <a:r>
              <a:rPr lang="en-US" b="1" dirty="0">
                <a:solidFill>
                  <a:srgbClr val="000099"/>
                </a:solidFill>
              </a:rPr>
              <a:t>MODEL COMPONENTS</a:t>
            </a:r>
            <a:endParaRPr lang="ro-RO" b="1" dirty="0">
              <a:solidFill>
                <a:srgbClr val="000099"/>
              </a:solidFill>
            </a:endParaRPr>
          </a:p>
          <a:p>
            <a:pPr algn="r"/>
            <a:endParaRPr lang="en-US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algn="r"/>
            <a:r>
              <a:rPr lang="en-US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SIRON</a:t>
            </a:r>
          </a:p>
          <a:p>
            <a:pPr algn="r"/>
            <a:r>
              <a:rPr lang="en-US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BASIN </a:t>
            </a:r>
            <a:r>
              <a:rPr lang="en-US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MODEL</a:t>
            </a:r>
          </a:p>
          <a:p>
            <a:pPr algn="r"/>
            <a:endParaRPr lang="ro-RO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algn="r"/>
            <a:r>
              <a:rPr lang="en-US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SIRON</a:t>
            </a:r>
            <a:endParaRPr lang="en-US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algn="r"/>
            <a:r>
              <a:rPr lang="en-US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METEO MODEL</a:t>
            </a:r>
            <a:endParaRPr lang="ro-RO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algn="r"/>
            <a:endParaRPr lang="en-US" b="1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algn="r"/>
            <a:r>
              <a:rPr lang="en-US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SIRON</a:t>
            </a:r>
          </a:p>
          <a:p>
            <a:pPr algn="r"/>
            <a:r>
              <a:rPr lang="en-US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CONTROL</a:t>
            </a:r>
            <a:endParaRPr lang="ro-RO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algn="r"/>
            <a:endParaRPr lang="en-US" b="1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algn="r"/>
            <a:r>
              <a:rPr lang="en-US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SIRON</a:t>
            </a:r>
          </a:p>
          <a:p>
            <a:pPr algn="r"/>
            <a:r>
              <a:rPr lang="en-US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TIME </a:t>
            </a:r>
            <a:r>
              <a:rPr lang="en-US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SERIES</a:t>
            </a:r>
            <a:endParaRPr lang="ro-RO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373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1736490" y="0"/>
            <a:ext cx="136397" cy="6858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01700" y="5928256"/>
            <a:ext cx="819150" cy="873760"/>
          </a:xfrm>
          <a:prstGeom prst="rect">
            <a:avLst/>
          </a:prstGeom>
        </p:spPr>
      </p:pic>
      <p:pic>
        <p:nvPicPr>
          <p:cNvPr id="8" name="Picture 2" descr="http://alumni.cs.pub.ro/static/img/acs.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928256"/>
            <a:ext cx="882649" cy="929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872887" y="0"/>
            <a:ext cx="72711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Data4Water Summer school on  </a:t>
            </a:r>
            <a:r>
              <a:rPr lang="en-US" sz="14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Intelligent Metering and Big Data in Hydroinformatics</a:t>
            </a:r>
            <a:r>
              <a:rPr lang="en-US" sz="14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ctr"/>
            <a:r>
              <a:rPr lang="en-US" sz="14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Bucharest, June 20 – July 8, 2016</a:t>
            </a:r>
            <a:endParaRPr lang="ro-RO" sz="14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09909" y="1194680"/>
            <a:ext cx="713409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99"/>
                </a:solidFill>
              </a:rPr>
              <a:t>L</a:t>
            </a:r>
            <a:r>
              <a:rPr lang="en-US" sz="2000" b="1" dirty="0" smtClean="0">
                <a:solidFill>
                  <a:srgbClr val="000099"/>
                </a:solidFill>
              </a:rPr>
              <a:t>oss → SCS Curve Number Method</a:t>
            </a:r>
            <a:r>
              <a:rPr lang="en-US" b="1" dirty="0" smtClean="0">
                <a:solidFill>
                  <a:srgbClr val="000099"/>
                </a:solidFill>
              </a:rPr>
              <a:t> </a:t>
            </a:r>
            <a:r>
              <a:rPr lang="en-US" dirty="0" smtClean="0">
                <a:solidFill>
                  <a:srgbClr val="000099"/>
                </a:solidFill>
              </a:rPr>
              <a:t>- implements curve number methodology for incremental losses (NRCS,2007)</a:t>
            </a:r>
          </a:p>
          <a:p>
            <a:endParaRPr lang="en-US" sz="1200" dirty="0" smtClean="0">
              <a:solidFill>
                <a:srgbClr val="000099"/>
              </a:solidFill>
            </a:endParaRPr>
          </a:p>
          <a:p>
            <a:endParaRPr lang="en-US" sz="1200" dirty="0" smtClean="0">
              <a:solidFill>
                <a:srgbClr val="000099"/>
              </a:solidFill>
            </a:endParaRPr>
          </a:p>
          <a:p>
            <a:r>
              <a:rPr lang="en-US" sz="2000" b="1" dirty="0" smtClean="0">
                <a:solidFill>
                  <a:srgbClr val="000099"/>
                </a:solidFill>
              </a:rPr>
              <a:t>Parameters needed:</a:t>
            </a:r>
          </a:p>
          <a:p>
            <a:endParaRPr lang="en-US" sz="1200" b="1" dirty="0" smtClean="0">
              <a:solidFill>
                <a:srgbClr val="000099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0099"/>
                </a:solidFill>
              </a:rPr>
              <a:t>Initial Abstraction (m</a:t>
            </a:r>
            <a:r>
              <a:rPr lang="en-US" b="1" baseline="30000" dirty="0" smtClean="0">
                <a:solidFill>
                  <a:srgbClr val="000099"/>
                </a:solidFill>
              </a:rPr>
              <a:t>3</a:t>
            </a:r>
            <a:r>
              <a:rPr lang="en-US" b="1" dirty="0" smtClean="0">
                <a:solidFill>
                  <a:srgbClr val="000099"/>
                </a:solidFill>
              </a:rPr>
              <a:t>/s): </a:t>
            </a:r>
            <a:r>
              <a:rPr lang="en-US" dirty="0" smtClean="0">
                <a:solidFill>
                  <a:srgbClr val="000099"/>
                </a:solidFill>
              </a:rPr>
              <a:t>amount of precipitation that must infiltrate before surface excess results</a:t>
            </a:r>
          </a:p>
          <a:p>
            <a:r>
              <a:rPr lang="en-US" dirty="0" smtClean="0">
                <a:solidFill>
                  <a:srgbClr val="000099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0099"/>
                </a:solidFill>
              </a:rPr>
              <a:t>Curve number:</a:t>
            </a:r>
            <a:r>
              <a:rPr lang="en-US" dirty="0" smtClean="0">
                <a:solidFill>
                  <a:srgbClr val="000099"/>
                </a:solidFill>
              </a:rPr>
              <a:t> - expresses the runoff potential and it is dependent on soil permeability, land coverage, basin area</a:t>
            </a:r>
          </a:p>
          <a:p>
            <a:pPr lvl="1"/>
            <a:r>
              <a:rPr lang="en-US" dirty="0">
                <a:solidFill>
                  <a:srgbClr val="000099"/>
                </a:solidFill>
              </a:rPr>
              <a:t>	</a:t>
            </a:r>
            <a:r>
              <a:rPr lang="en-US" dirty="0" smtClean="0">
                <a:solidFill>
                  <a:srgbClr val="000099"/>
                </a:solidFill>
              </a:rPr>
              <a:t>	- the range for CN values is 0 – 100 </a:t>
            </a:r>
            <a:r>
              <a:rPr lang="en-US" sz="1400" i="1" dirty="0" smtClean="0">
                <a:solidFill>
                  <a:srgbClr val="000099"/>
                </a:solidFill>
              </a:rPr>
              <a:t>without ever reaching 		to the extreme values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</a:p>
          <a:p>
            <a:r>
              <a:rPr lang="en-US" sz="1600" i="1" dirty="0" smtClean="0">
                <a:solidFill>
                  <a:srgbClr val="000099"/>
                </a:solidFill>
              </a:rPr>
              <a:t>CN = 0 </a:t>
            </a:r>
            <a:r>
              <a:rPr lang="en-US" sz="1600" dirty="0" smtClean="0">
                <a:solidFill>
                  <a:srgbClr val="000099"/>
                </a:solidFill>
              </a:rPr>
              <a:t>→ the entire amount of precipitation infiltrate</a:t>
            </a:r>
            <a:r>
              <a:rPr lang="ro-RO" sz="1600" dirty="0" smtClean="0">
                <a:solidFill>
                  <a:srgbClr val="000099"/>
                </a:solidFill>
              </a:rPr>
              <a:t>s</a:t>
            </a:r>
            <a:r>
              <a:rPr lang="en-US" sz="1600" dirty="0" smtClean="0">
                <a:solidFill>
                  <a:srgbClr val="000099"/>
                </a:solidFill>
              </a:rPr>
              <a:t> = low runoff potential</a:t>
            </a:r>
          </a:p>
          <a:p>
            <a:r>
              <a:rPr lang="en-US" sz="1600" i="1" dirty="0" smtClean="0">
                <a:solidFill>
                  <a:srgbClr val="000099"/>
                </a:solidFill>
              </a:rPr>
              <a:t>CN = 100 </a:t>
            </a:r>
            <a:r>
              <a:rPr lang="en-US" sz="1600" dirty="0" smtClean="0">
                <a:solidFill>
                  <a:srgbClr val="000099"/>
                </a:solidFill>
              </a:rPr>
              <a:t>→ impervious soils = high runoff potential</a:t>
            </a:r>
          </a:p>
          <a:p>
            <a:r>
              <a:rPr lang="en-US" dirty="0" smtClean="0">
                <a:solidFill>
                  <a:srgbClr val="000099"/>
                </a:solidFill>
              </a:rPr>
              <a:t> 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0099"/>
                </a:solidFill>
              </a:rPr>
              <a:t>Impervious (%): </a:t>
            </a:r>
            <a:r>
              <a:rPr lang="en-US" dirty="0" smtClean="0">
                <a:solidFill>
                  <a:srgbClr val="000099"/>
                </a:solidFill>
              </a:rPr>
              <a:t>the share of the basin area that is impervious</a:t>
            </a:r>
          </a:p>
          <a:p>
            <a:r>
              <a:rPr lang="en-US" dirty="0">
                <a:solidFill>
                  <a:srgbClr val="000099"/>
                </a:solidFill>
              </a:rPr>
              <a:t>	</a:t>
            </a:r>
            <a:r>
              <a:rPr lang="en-US" dirty="0" smtClean="0">
                <a:solidFill>
                  <a:srgbClr val="000099"/>
                </a:solidFill>
              </a:rPr>
              <a:t>			 - </a:t>
            </a:r>
            <a:r>
              <a:rPr lang="en-US" sz="1400" i="1" dirty="0" smtClean="0">
                <a:solidFill>
                  <a:srgbClr val="000099"/>
                </a:solidFill>
              </a:rPr>
              <a:t>all precipitation becomes direct runoff</a:t>
            </a:r>
            <a:endParaRPr lang="en-US" i="1" dirty="0" smtClean="0">
              <a:solidFill>
                <a:srgbClr val="000099"/>
              </a:solidFill>
            </a:endParaRPr>
          </a:p>
          <a:p>
            <a:r>
              <a:rPr lang="en-US" dirty="0">
                <a:solidFill>
                  <a:srgbClr val="000099"/>
                </a:solidFill>
              </a:rPr>
              <a:t> </a:t>
            </a:r>
            <a:endParaRPr lang="en-US" dirty="0" smtClean="0">
              <a:solidFill>
                <a:srgbClr val="000099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0035" y="5510783"/>
            <a:ext cx="1574861" cy="376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24"/>
          <p:cNvSpPr txBox="1"/>
          <p:nvPr/>
        </p:nvSpPr>
        <p:spPr>
          <a:xfrm>
            <a:off x="0" y="479670"/>
            <a:ext cx="1736489" cy="480131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HYDROLOGICAL MODEL</a:t>
            </a:r>
            <a:r>
              <a:rPr lang="ro-RO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L</a:t>
            </a:r>
            <a:r>
              <a:rPr lang="en-US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ING</a:t>
            </a:r>
          </a:p>
          <a:p>
            <a:pPr algn="r"/>
            <a:endParaRPr lang="en-US" b="1" dirty="0">
              <a:solidFill>
                <a:srgbClr val="000099"/>
              </a:solidFill>
            </a:endParaRPr>
          </a:p>
          <a:p>
            <a:pPr algn="r"/>
            <a:r>
              <a:rPr lang="en-US" b="1" i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MODEL COMPONENTS</a:t>
            </a:r>
            <a:endParaRPr lang="ro-RO" b="1" i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algn="r"/>
            <a:endParaRPr lang="en-US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algn="r"/>
            <a:r>
              <a:rPr lang="en-US" b="1" dirty="0">
                <a:solidFill>
                  <a:srgbClr val="000099"/>
                </a:solidFill>
              </a:rPr>
              <a:t>SIRON</a:t>
            </a:r>
          </a:p>
          <a:p>
            <a:pPr algn="r"/>
            <a:r>
              <a:rPr lang="en-US" b="1" dirty="0">
                <a:solidFill>
                  <a:srgbClr val="000099"/>
                </a:solidFill>
              </a:rPr>
              <a:t>BASIN </a:t>
            </a:r>
            <a:r>
              <a:rPr lang="en-US" b="1" dirty="0" smtClean="0">
                <a:solidFill>
                  <a:srgbClr val="000099"/>
                </a:solidFill>
              </a:rPr>
              <a:t>MODEL</a:t>
            </a:r>
          </a:p>
          <a:p>
            <a:pPr algn="r"/>
            <a:endParaRPr lang="ro-RO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algn="r"/>
            <a:r>
              <a:rPr lang="en-US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SIRON</a:t>
            </a:r>
            <a:endParaRPr lang="en-US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algn="r"/>
            <a:r>
              <a:rPr lang="en-US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METEO MODEL</a:t>
            </a:r>
            <a:endParaRPr lang="ro-RO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algn="r"/>
            <a:endParaRPr lang="en-US" b="1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algn="r"/>
            <a:r>
              <a:rPr lang="en-US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SIRON</a:t>
            </a:r>
          </a:p>
          <a:p>
            <a:pPr algn="r"/>
            <a:r>
              <a:rPr lang="en-US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CONTROL</a:t>
            </a:r>
            <a:endParaRPr lang="ro-RO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algn="r"/>
            <a:endParaRPr lang="en-US" b="1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algn="r"/>
            <a:r>
              <a:rPr lang="en-US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SIRON</a:t>
            </a:r>
          </a:p>
          <a:p>
            <a:pPr algn="r"/>
            <a:r>
              <a:rPr lang="en-US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TIME </a:t>
            </a:r>
            <a:r>
              <a:rPr lang="en-US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SERIES</a:t>
            </a:r>
            <a:endParaRPr lang="ro-RO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606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1736490" y="0"/>
            <a:ext cx="136397" cy="6858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01700" y="5928256"/>
            <a:ext cx="819150" cy="873760"/>
          </a:xfrm>
          <a:prstGeom prst="rect">
            <a:avLst/>
          </a:prstGeom>
        </p:spPr>
      </p:pic>
      <p:pic>
        <p:nvPicPr>
          <p:cNvPr id="8" name="Picture 2" descr="http://alumni.cs.pub.ro/static/img/acs.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928256"/>
            <a:ext cx="882649" cy="929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872887" y="0"/>
            <a:ext cx="72711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Data4Water Summer school on  </a:t>
            </a:r>
            <a:r>
              <a:rPr lang="en-US" sz="14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Intelligent Metering and Big Data in Hydroinformatics</a:t>
            </a:r>
            <a:r>
              <a:rPr lang="en-US" sz="14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ctr"/>
            <a:r>
              <a:rPr lang="en-US" sz="14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Bucharest, June 20 – July 8, 2016</a:t>
            </a:r>
            <a:endParaRPr lang="ro-RO" sz="14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0035" y="5510783"/>
            <a:ext cx="1574861" cy="376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12" name="TextBox 11"/>
              <p:cNvSpPr txBox="1"/>
              <p:nvPr/>
            </p:nvSpPr>
            <p:spPr>
              <a:xfrm>
                <a:off x="1950441" y="1070694"/>
                <a:ext cx="7193559" cy="53525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rgbClr val="000099"/>
                    </a:solidFill>
                  </a:rPr>
                  <a:t>Transform → </a:t>
                </a:r>
                <a:r>
                  <a:rPr lang="ro-RO" sz="2000" b="1" dirty="0">
                    <a:solidFill>
                      <a:srgbClr val="000099"/>
                    </a:solidFill>
                  </a:rPr>
                  <a:t>Snyder Unit </a:t>
                </a:r>
                <a:r>
                  <a:rPr lang="ro-RO" sz="2000" b="1" dirty="0" err="1" smtClean="0">
                    <a:solidFill>
                      <a:srgbClr val="000099"/>
                    </a:solidFill>
                  </a:rPr>
                  <a:t>Hydrograph</a:t>
                </a:r>
                <a:r>
                  <a:rPr lang="en-US" sz="2000" b="1" dirty="0" smtClean="0">
                    <a:solidFill>
                      <a:srgbClr val="000099"/>
                    </a:solidFill>
                  </a:rPr>
                  <a:t> </a:t>
                </a:r>
                <a:r>
                  <a:rPr lang="en-US" dirty="0" smtClean="0">
                    <a:solidFill>
                      <a:srgbClr val="000099"/>
                    </a:solidFill>
                  </a:rPr>
                  <a:t>– calculates the unit hydrograph through Snyder’s method  </a:t>
                </a:r>
                <a:endParaRPr lang="en-US" sz="2000" dirty="0" smtClean="0">
                  <a:solidFill>
                    <a:srgbClr val="000099"/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1200" b="1" dirty="0" smtClean="0">
                  <a:solidFill>
                    <a:srgbClr val="000099"/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1200" b="1" dirty="0" smtClean="0">
                  <a:solidFill>
                    <a:srgbClr val="000099"/>
                  </a:solidFill>
                </a:endParaRPr>
              </a:p>
              <a:p>
                <a:r>
                  <a:rPr lang="en-US" sz="2000" b="1" dirty="0" smtClean="0">
                    <a:solidFill>
                      <a:srgbClr val="000099"/>
                    </a:solidFill>
                  </a:rPr>
                  <a:t>Parameters needed:</a:t>
                </a:r>
              </a:p>
              <a:p>
                <a:endParaRPr lang="en-US" sz="1200" b="1" dirty="0">
                  <a:solidFill>
                    <a:srgbClr val="000099"/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b="1" dirty="0" smtClean="0">
                    <a:solidFill>
                      <a:srgbClr val="000099"/>
                    </a:solidFill>
                  </a:rPr>
                  <a:t>Standard </a:t>
                </a:r>
                <a:r>
                  <a:rPr lang="en-US" b="1" dirty="0" smtClean="0">
                    <a:solidFill>
                      <a:srgbClr val="000099"/>
                    </a:solidFill>
                  </a:rPr>
                  <a:t>Lag (</a:t>
                </a:r>
                <a:r>
                  <a:rPr lang="en-US" b="1" dirty="0" err="1" smtClean="0">
                    <a:solidFill>
                      <a:srgbClr val="000099"/>
                    </a:solidFill>
                  </a:rPr>
                  <a:t>hr</a:t>
                </a:r>
                <a:r>
                  <a:rPr lang="en-US" b="1" dirty="0" smtClean="0">
                    <a:solidFill>
                      <a:srgbClr val="000099"/>
                    </a:solidFill>
                  </a:rPr>
                  <a:t>): </a:t>
                </a:r>
                <a:r>
                  <a:rPr lang="ro-RO" dirty="0" smtClean="0">
                    <a:solidFill>
                      <a:srgbClr val="000099"/>
                    </a:solidFill>
                  </a:rPr>
                  <a:t>time </a:t>
                </a:r>
                <a:r>
                  <a:rPr lang="ro-RO" dirty="0" err="1">
                    <a:solidFill>
                      <a:srgbClr val="000099"/>
                    </a:solidFill>
                  </a:rPr>
                  <a:t>between</a:t>
                </a:r>
                <a:r>
                  <a:rPr lang="ro-RO" dirty="0">
                    <a:solidFill>
                      <a:srgbClr val="000099"/>
                    </a:solidFill>
                  </a:rPr>
                  <a:t> </a:t>
                </a:r>
                <a:r>
                  <a:rPr lang="ro-RO" dirty="0" err="1" smtClean="0">
                    <a:solidFill>
                      <a:srgbClr val="000099"/>
                    </a:solidFill>
                  </a:rPr>
                  <a:t>the</a:t>
                </a:r>
                <a:r>
                  <a:rPr lang="en-US" dirty="0">
                    <a:solidFill>
                      <a:srgbClr val="000099"/>
                    </a:solidFill>
                  </a:rPr>
                  <a:t> </a:t>
                </a:r>
                <a:r>
                  <a:rPr lang="ro-RO" dirty="0" smtClean="0">
                    <a:solidFill>
                      <a:srgbClr val="000099"/>
                    </a:solidFill>
                  </a:rPr>
                  <a:t>cent</a:t>
                </a:r>
                <a:r>
                  <a:rPr lang="en-US" dirty="0" err="1" smtClean="0">
                    <a:solidFill>
                      <a:srgbClr val="000099"/>
                    </a:solidFill>
                  </a:rPr>
                  <a:t>roid</a:t>
                </a:r>
                <a:r>
                  <a:rPr lang="ro-RO" dirty="0" smtClean="0">
                    <a:solidFill>
                      <a:srgbClr val="000099"/>
                    </a:solidFill>
                  </a:rPr>
                  <a:t> </a:t>
                </a:r>
                <a:r>
                  <a:rPr lang="ro-RO" dirty="0">
                    <a:solidFill>
                      <a:srgbClr val="000099"/>
                    </a:solidFill>
                  </a:rPr>
                  <a:t>of </a:t>
                </a:r>
                <a:r>
                  <a:rPr lang="en-US" dirty="0" smtClean="0">
                    <a:solidFill>
                      <a:srgbClr val="000099"/>
                    </a:solidFill>
                  </a:rPr>
                  <a:t>excess rainfall </a:t>
                </a:r>
                <a:r>
                  <a:rPr lang="ro-RO" dirty="0" err="1" smtClean="0">
                    <a:solidFill>
                      <a:srgbClr val="000099"/>
                    </a:solidFill>
                  </a:rPr>
                  <a:t>and</a:t>
                </a:r>
                <a:r>
                  <a:rPr lang="ro-RO" dirty="0" smtClean="0">
                    <a:solidFill>
                      <a:srgbClr val="000099"/>
                    </a:solidFill>
                  </a:rPr>
                  <a:t> </a:t>
                </a:r>
                <a:r>
                  <a:rPr lang="ro-RO" dirty="0" err="1">
                    <a:solidFill>
                      <a:srgbClr val="000099"/>
                    </a:solidFill>
                  </a:rPr>
                  <a:t>the</a:t>
                </a:r>
                <a:r>
                  <a:rPr lang="ro-RO" dirty="0">
                    <a:solidFill>
                      <a:srgbClr val="000099"/>
                    </a:solidFill>
                  </a:rPr>
                  <a:t> </a:t>
                </a:r>
                <a:r>
                  <a:rPr lang="en-US" dirty="0" smtClean="0">
                    <a:solidFill>
                      <a:srgbClr val="000099"/>
                    </a:solidFill>
                  </a:rPr>
                  <a:t>centroid of the resulting hydrograph</a:t>
                </a:r>
                <a:endParaRPr lang="en-US" dirty="0" smtClean="0">
                  <a:solidFill>
                    <a:srgbClr val="000099"/>
                  </a:solidFill>
                </a:endParaRPr>
              </a:p>
              <a:p>
                <a:r>
                  <a:rPr lang="en-US" dirty="0" smtClean="0">
                    <a:solidFill>
                      <a:srgbClr val="000099"/>
                    </a:solidFill>
                  </a:rPr>
                  <a:t>   </a:t>
                </a:r>
                <a:r>
                  <a:rPr lang="en-US" dirty="0">
                    <a:solidFill>
                      <a:srgbClr val="000099"/>
                    </a:solidFill>
                  </a:rPr>
                  <a:t>	</a:t>
                </a:r>
                <a:r>
                  <a:rPr lang="en-US" dirty="0" smtClean="0">
                    <a:solidFill>
                      <a:srgbClr val="000099"/>
                    </a:solidFill>
                  </a:rPr>
                  <a:t>	    </a:t>
                </a:r>
                <a:r>
                  <a:rPr lang="en-US" dirty="0" smtClean="0">
                    <a:solidFill>
                      <a:srgbClr val="000099"/>
                    </a:solidFill>
                  </a:rPr>
                  <a:t>depends on: </a:t>
                </a:r>
                <a:r>
                  <a:rPr lang="en-US" i="1" dirty="0">
                    <a:solidFill>
                      <a:srgbClr val="000099"/>
                    </a:solidFill>
                  </a:rPr>
                  <a:t>basin area</a:t>
                </a:r>
                <a:r>
                  <a:rPr lang="en-US" dirty="0" smtClean="0">
                    <a:solidFill>
                      <a:srgbClr val="000099"/>
                    </a:solidFill>
                  </a:rPr>
                  <a:t>,</a:t>
                </a:r>
                <a:r>
                  <a:rPr lang="en-US" i="1" dirty="0">
                    <a:solidFill>
                      <a:srgbClr val="000099"/>
                    </a:solidFill>
                  </a:rPr>
                  <a:t> slope, </a:t>
                </a:r>
                <a:r>
                  <a:rPr lang="en-US" i="1" dirty="0" smtClean="0">
                    <a:solidFill>
                      <a:srgbClr val="000099"/>
                    </a:solidFill>
                  </a:rPr>
                  <a:t>river network length, 		    curve number</a:t>
                </a:r>
              </a:p>
              <a:p>
                <a:endParaRPr lang="en-US" dirty="0" smtClean="0">
                  <a:solidFill>
                    <a:srgbClr val="000099"/>
                  </a:solidFill>
                </a:endParaRPr>
              </a:p>
              <a:p>
                <a:r>
                  <a:rPr lang="en-US" dirty="0" smtClean="0">
                    <a:solidFill>
                      <a:srgbClr val="000099"/>
                    </a:solidFill>
                  </a:rPr>
                  <a:t>		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000099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𝑙𝑎𝑔</m:t>
                        </m:r>
                      </m:sub>
                    </m:sSub>
                    <m:r>
                      <a:rPr lang="en-US" b="0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000099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solidFill>
                                  <a:srgbClr val="000099"/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solidFill>
                                      <a:srgbClr val="000099"/>
                                    </a:solidFill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𝐿</m:t>
                                </m:r>
                                <m:r>
                                  <a:rPr lang="en-US" i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∙3,28∙</m:t>
                                </m:r>
                                <m:sSup>
                                  <m:sSupPr>
                                    <m:ctrlPr>
                                      <a:rPr lang="en-US" i="1">
                                        <a:solidFill>
                                          <a:srgbClr val="000099"/>
                                        </a:solidFill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solidFill>
                                          <a:srgbClr val="000099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solidFill>
                                          <a:srgbClr val="000099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0.8</m:t>
                            </m:r>
                          </m:sup>
                        </m:sSup>
                        <m:r>
                          <a:rPr lang="en-US" b="0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en-US" b="0" i="1" smtClean="0">
                                <a:solidFill>
                                  <a:srgbClr val="000099"/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solidFill>
                                      <a:srgbClr val="000099"/>
                                    </a:solidFill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b="0" i="1" smtClean="0">
                                        <a:solidFill>
                                          <a:srgbClr val="000099"/>
                                        </a:solidFill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solidFill>
                                          <a:srgbClr val="000099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1000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solidFill>
                                          <a:srgbClr val="000099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𝐶𝑁</m:t>
                                    </m:r>
                                  </m:den>
                                </m:f>
                                <m:r>
                                  <a:rPr lang="en-US" b="0" i="1" smtClean="0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−9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0,7</m:t>
                            </m:r>
                          </m:sup>
                        </m:sSup>
                      </m:num>
                      <m:den>
                        <m:d>
                          <m:dPr>
                            <m:ctrlPr>
                              <a:rPr lang="en-US" b="0" i="1" smtClean="0">
                                <a:solidFill>
                                  <a:srgbClr val="000099"/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1900∙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solidFill>
                                      <a:srgbClr val="000099"/>
                                    </a:solidFill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𝑌</m:t>
                                </m:r>
                              </m:e>
                              <m:sup>
                                <m:r>
                                  <a:rPr lang="en-US" b="0" i="1" smtClean="0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0,5</m:t>
                                </m:r>
                              </m:sup>
                            </m:sSup>
                          </m:e>
                        </m:d>
                      </m:den>
                    </m:f>
                  </m:oMath>
                </a14:m>
                <a:r>
                  <a:rPr lang="en-US" dirty="0" smtClean="0">
                    <a:solidFill>
                      <a:srgbClr val="000099"/>
                    </a:solidFill>
                  </a:rPr>
                  <a:t> ,  where:</a:t>
                </a:r>
              </a:p>
              <a:p>
                <a:endParaRPr lang="en-US" dirty="0" smtClean="0">
                  <a:solidFill>
                    <a:srgbClr val="000099"/>
                  </a:solidFill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solidFill>
                              <a:srgbClr val="000099"/>
                            </a:solidFill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srgbClr val="000099"/>
                            </a:solidFill>
                          </a:rPr>
                          <m:t>𝑡</m:t>
                        </m:r>
                      </m:e>
                      <m:sub>
                        <m:r>
                          <a:rPr lang="en-US" sz="1400" i="1">
                            <a:solidFill>
                              <a:srgbClr val="000099"/>
                            </a:solidFill>
                          </a:rPr>
                          <m:t>𝑙𝑎𝑔</m:t>
                        </m:r>
                      </m:sub>
                    </m:sSub>
                    <m:r>
                      <a:rPr lang="en-US" sz="1400" b="0" i="1" smtClean="0">
                        <a:solidFill>
                          <a:srgbClr val="000099"/>
                        </a:solidFill>
                      </a:rPr>
                      <m:t>=</m:t>
                    </m:r>
                    <m:r>
                      <a:rPr lang="en-US" sz="1400" b="0" i="1" smtClean="0">
                        <a:solidFill>
                          <a:srgbClr val="000099"/>
                        </a:solidFill>
                      </a:rPr>
                      <m:t>𝑙𝑎𝑔</m:t>
                    </m:r>
                    <m:r>
                      <a:rPr lang="en-US" sz="1400" b="0" i="1" smtClean="0">
                        <a:solidFill>
                          <a:srgbClr val="000099"/>
                        </a:solidFill>
                      </a:rPr>
                      <m:t> </m:t>
                    </m:r>
                    <m:r>
                      <a:rPr lang="en-US" sz="1400" b="0" i="1" smtClean="0">
                        <a:solidFill>
                          <a:srgbClr val="000099"/>
                        </a:solidFill>
                      </a:rPr>
                      <m:t>𝑡𝑖𝑚𝑒</m:t>
                    </m:r>
                  </m:oMath>
                </a14:m>
                <a:r>
                  <a:rPr lang="en-US" sz="1400" i="1" dirty="0" smtClean="0">
                    <a:solidFill>
                      <a:srgbClr val="000099"/>
                    </a:solidFill>
                  </a:rPr>
                  <a:t>,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000099"/>
                        </a:solidFill>
                        <a:latin typeface="Cambria Math"/>
                        <a:ea typeface="Cambria Math" panose="02040503050406030204" pitchFamily="18" charset="0"/>
                      </a:rPr>
                      <m:t>   </m:t>
                    </m:r>
                    <m:r>
                      <a:rPr lang="en-US" sz="1400" b="0" i="1" smtClean="0">
                        <a:solidFill>
                          <a:srgbClr val="000099"/>
                        </a:solidFill>
                        <a:latin typeface="Cambria Math"/>
                        <a:ea typeface="Cambria Math" panose="02040503050406030204" pitchFamily="18" charset="0"/>
                      </a:rPr>
                      <m:t>𝐶𝑁</m:t>
                    </m:r>
                    <m:r>
                      <a:rPr lang="en-US" sz="1400" b="0" i="1" smtClean="0">
                        <a:solidFill>
                          <a:srgbClr val="000099"/>
                        </a:solidFill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1400" b="0" i="1" smtClean="0">
                        <a:solidFill>
                          <a:srgbClr val="000099"/>
                        </a:solidFill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400" b="0" i="1" smtClean="0">
                        <a:solidFill>
                          <a:srgbClr val="000099"/>
                        </a:solidFill>
                        <a:ea typeface="Cambria Math" panose="02040503050406030204" pitchFamily="18" charset="0"/>
                      </a:rPr>
                      <m:t>𝑐𝑢𝑟𝑣𝑒</m:t>
                    </m:r>
                    <m:r>
                      <a:rPr lang="en-US" sz="1400" b="0" i="1" smtClean="0">
                        <a:solidFill>
                          <a:srgbClr val="000099"/>
                        </a:solidFill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1400" b="0" i="1" smtClean="0">
                        <a:solidFill>
                          <a:srgbClr val="000099"/>
                        </a:solidFill>
                        <a:ea typeface="Cambria Math" panose="02040503050406030204" pitchFamily="18" charset="0"/>
                      </a:rPr>
                      <m:t>𝑛𝑢𝑚𝑏𝑒𝑟</m:t>
                    </m:r>
                  </m:oMath>
                </a14:m>
                <a:r>
                  <a:rPr lang="en-US" sz="1400" i="1" dirty="0" smtClean="0">
                    <a:solidFill>
                      <a:srgbClr val="000099"/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srgbClr val="000099"/>
                        </a:solidFill>
                        <a:ea typeface="Cambria Math" panose="02040503050406030204" pitchFamily="18" charset="0"/>
                      </a:rPr>
                      <m:t>𝑌</m:t>
                    </m:r>
                    <m:r>
                      <a:rPr lang="en-US" sz="1400" b="0" i="1" smtClean="0">
                        <a:solidFill>
                          <a:srgbClr val="000099"/>
                        </a:solidFill>
                        <a:ea typeface="Cambria Math" panose="02040503050406030204" pitchFamily="18" charset="0"/>
                      </a:rPr>
                      <m:t>  </m:t>
                    </m:r>
                    <m:r>
                      <a:rPr lang="en-US" sz="1400" b="0" i="1" smtClean="0">
                        <a:solidFill>
                          <a:srgbClr val="000099"/>
                        </a:solidFill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400" b="0" i="1" smtClean="0">
                        <a:solidFill>
                          <a:srgbClr val="000099"/>
                        </a:solidFill>
                        <a:ea typeface="Cambria Math" panose="02040503050406030204" pitchFamily="18" charset="0"/>
                      </a:rPr>
                      <m:t>𝑠𝑙𝑜𝑝𝑒</m:t>
                    </m:r>
                  </m:oMath>
                </a14:m>
                <a:r>
                  <a:rPr lang="en-US" sz="1400" i="1" dirty="0" smtClean="0">
                    <a:solidFill>
                      <a:srgbClr val="000099"/>
                    </a:solidFill>
                  </a:rPr>
                  <a:t>, 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srgbClr val="000099"/>
                        </a:solidFill>
                        <a:ea typeface="Cambria Math" panose="02040503050406030204" pitchFamily="18" charset="0"/>
                      </a:rPr>
                      <m:t>𝐿</m:t>
                    </m:r>
                    <m:r>
                      <a:rPr lang="en-US" sz="1400" b="0" i="1" smtClean="0">
                        <a:solidFill>
                          <a:srgbClr val="000099"/>
                        </a:solidFill>
                        <a:ea typeface="Cambria Math" panose="02040503050406030204" pitchFamily="18" charset="0"/>
                      </a:rPr>
                      <m:t>  </m:t>
                    </m:r>
                    <m:r>
                      <a:rPr lang="en-US" sz="1400" b="0" i="1" smtClean="0">
                        <a:solidFill>
                          <a:srgbClr val="000099"/>
                        </a:solidFill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400" b="0" i="1" smtClean="0">
                        <a:solidFill>
                          <a:srgbClr val="000099"/>
                        </a:solidFill>
                        <a:latin typeface="Cambria Math"/>
                        <a:ea typeface="Cambria Math" panose="02040503050406030204" pitchFamily="18" charset="0"/>
                      </a:rPr>
                      <m:t>𝑟𝑖𝑣𝑒𝑟</m:t>
                    </m:r>
                    <m:r>
                      <a:rPr lang="en-US" sz="1400" b="0" i="1" smtClean="0">
                        <a:solidFill>
                          <a:srgbClr val="000099"/>
                        </a:solidFill>
                        <a:latin typeface="Cambria Math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1400" b="0" i="1" smtClean="0">
                        <a:solidFill>
                          <a:srgbClr val="000099"/>
                        </a:solidFill>
                        <a:latin typeface="Cambria Math"/>
                        <a:ea typeface="Cambria Math" panose="02040503050406030204" pitchFamily="18" charset="0"/>
                      </a:rPr>
                      <m:t>𝑛𝑒𝑡𝑤𝑜𝑟𝑘</m:t>
                    </m:r>
                    <m:r>
                      <a:rPr lang="en-US" sz="1400" b="0" i="1" smtClean="0">
                        <a:solidFill>
                          <a:srgbClr val="000099"/>
                        </a:solidFill>
                        <a:latin typeface="Cambria Math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1400" b="0" i="1" smtClean="0">
                        <a:solidFill>
                          <a:srgbClr val="000099"/>
                        </a:solidFill>
                        <a:latin typeface="Cambria Math"/>
                        <a:ea typeface="Cambria Math" panose="02040503050406030204" pitchFamily="18" charset="0"/>
                      </a:rPr>
                      <m:t>𝑙𝑒𝑛𝑔𝑡h</m:t>
                    </m:r>
                  </m:oMath>
                </a14:m>
                <a:endParaRPr lang="en-US" sz="1400" i="1" dirty="0" smtClean="0">
                  <a:solidFill>
                    <a:srgbClr val="000099"/>
                  </a:solidFill>
                </a:endParaRPr>
              </a:p>
              <a:p>
                <a:endParaRPr lang="en-US" sz="1200" dirty="0" smtClean="0">
                  <a:solidFill>
                    <a:srgbClr val="000099"/>
                  </a:solidFill>
                </a:endParaRPr>
              </a:p>
              <a:p>
                <a:r>
                  <a:rPr lang="en-US" b="1" i="1" dirty="0" smtClean="0">
                    <a:solidFill>
                      <a:srgbClr val="000099"/>
                    </a:solidFill>
                  </a:rPr>
                  <a:t>GIS </a:t>
                </a:r>
                <a:r>
                  <a:rPr lang="en-US" b="1" i="1" dirty="0">
                    <a:solidFill>
                      <a:srgbClr val="000099"/>
                    </a:solidFill>
                  </a:rPr>
                  <a:t>→ basin area, slope, </a:t>
                </a:r>
                <a:r>
                  <a:rPr lang="en-US" b="1" i="1" dirty="0" smtClean="0">
                    <a:solidFill>
                      <a:srgbClr val="000099"/>
                    </a:solidFill>
                  </a:rPr>
                  <a:t>river length network</a:t>
                </a:r>
                <a:endParaRPr lang="en-US" b="1" dirty="0">
                  <a:solidFill>
                    <a:srgbClr val="000099"/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2000" b="1" dirty="0" smtClean="0">
                  <a:solidFill>
                    <a:srgbClr val="000099"/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b="1" dirty="0" smtClean="0">
                    <a:solidFill>
                      <a:srgbClr val="000099"/>
                    </a:solidFill>
                  </a:rPr>
                  <a:t>Peaking Coefficient: </a:t>
                </a:r>
                <a:r>
                  <a:rPr lang="ro-RO" dirty="0" smtClean="0">
                    <a:solidFill>
                      <a:srgbClr val="000099"/>
                    </a:solidFill>
                  </a:rPr>
                  <a:t>steepness </a:t>
                </a:r>
                <a:r>
                  <a:rPr lang="ro-RO" dirty="0">
                    <a:solidFill>
                      <a:srgbClr val="000099"/>
                    </a:solidFill>
                  </a:rPr>
                  <a:t>of the hydrograph that results from a unit of </a:t>
                </a:r>
                <a:r>
                  <a:rPr lang="ro-RO" dirty="0" err="1" smtClean="0">
                    <a:solidFill>
                      <a:srgbClr val="000099"/>
                    </a:solidFill>
                  </a:rPr>
                  <a:t>precipitation</a:t>
                </a:r>
                <a:endParaRPr lang="en-US" b="1" dirty="0" smtClean="0">
                  <a:solidFill>
                    <a:srgbClr val="000099"/>
                  </a:solidFill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0441" y="1070694"/>
                <a:ext cx="7193559" cy="5352556"/>
              </a:xfrm>
              <a:prstGeom prst="rect">
                <a:avLst/>
              </a:prstGeom>
              <a:blipFill rotWithShape="1">
                <a:blip r:embed="rId6" cstate="print"/>
                <a:stretch>
                  <a:fillRect l="-932" t="-569" r="-1102" b="-9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24"/>
          <p:cNvSpPr txBox="1"/>
          <p:nvPr/>
        </p:nvSpPr>
        <p:spPr>
          <a:xfrm>
            <a:off x="0" y="479670"/>
            <a:ext cx="1736489" cy="480131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HYDROLOGICAL MODEL</a:t>
            </a:r>
            <a:r>
              <a:rPr lang="ro-RO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L</a:t>
            </a:r>
            <a:r>
              <a:rPr lang="en-US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ING</a:t>
            </a:r>
          </a:p>
          <a:p>
            <a:pPr algn="r"/>
            <a:endParaRPr lang="en-US" b="1" dirty="0">
              <a:solidFill>
                <a:srgbClr val="000099"/>
              </a:solidFill>
            </a:endParaRPr>
          </a:p>
          <a:p>
            <a:pPr algn="r"/>
            <a:r>
              <a:rPr lang="en-US" b="1" i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MODEL COMPONENTS</a:t>
            </a:r>
            <a:endParaRPr lang="ro-RO" b="1" i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algn="r"/>
            <a:endParaRPr lang="en-US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algn="r"/>
            <a:r>
              <a:rPr lang="en-US" b="1" dirty="0">
                <a:solidFill>
                  <a:srgbClr val="000099"/>
                </a:solidFill>
              </a:rPr>
              <a:t>SIRON</a:t>
            </a:r>
          </a:p>
          <a:p>
            <a:pPr algn="r"/>
            <a:r>
              <a:rPr lang="en-US" b="1" dirty="0">
                <a:solidFill>
                  <a:srgbClr val="000099"/>
                </a:solidFill>
              </a:rPr>
              <a:t>BASIN </a:t>
            </a:r>
            <a:r>
              <a:rPr lang="en-US" b="1" dirty="0" smtClean="0">
                <a:solidFill>
                  <a:srgbClr val="000099"/>
                </a:solidFill>
              </a:rPr>
              <a:t>MODEL</a:t>
            </a:r>
          </a:p>
          <a:p>
            <a:pPr algn="r"/>
            <a:endParaRPr lang="ro-RO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algn="r"/>
            <a:r>
              <a:rPr lang="en-US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SIRON</a:t>
            </a:r>
            <a:endParaRPr lang="en-US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algn="r"/>
            <a:r>
              <a:rPr lang="en-US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METEO MODEL</a:t>
            </a:r>
            <a:endParaRPr lang="ro-RO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algn="r"/>
            <a:endParaRPr lang="en-US" b="1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algn="r"/>
            <a:r>
              <a:rPr lang="en-US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SIRON</a:t>
            </a:r>
          </a:p>
          <a:p>
            <a:pPr algn="r"/>
            <a:r>
              <a:rPr lang="en-US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CONTROL</a:t>
            </a:r>
            <a:endParaRPr lang="ro-RO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algn="r"/>
            <a:endParaRPr lang="en-US" b="1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algn="r"/>
            <a:r>
              <a:rPr lang="en-US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SIRON</a:t>
            </a:r>
          </a:p>
          <a:p>
            <a:pPr algn="r"/>
            <a:r>
              <a:rPr lang="en-US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TIME </a:t>
            </a:r>
            <a:r>
              <a:rPr lang="en-US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SERIES</a:t>
            </a:r>
            <a:endParaRPr lang="ro-RO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867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1736490" y="0"/>
            <a:ext cx="136397" cy="6858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01700" y="5928256"/>
            <a:ext cx="819150" cy="873760"/>
          </a:xfrm>
          <a:prstGeom prst="rect">
            <a:avLst/>
          </a:prstGeom>
        </p:spPr>
      </p:pic>
      <p:pic>
        <p:nvPicPr>
          <p:cNvPr id="8" name="Picture 2" descr="http://alumni.cs.pub.ro/static/img/acs.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928256"/>
            <a:ext cx="882649" cy="929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872887" y="0"/>
            <a:ext cx="72711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Data4Water Summer school on  </a:t>
            </a:r>
            <a:r>
              <a:rPr lang="en-US" sz="14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Intelligent Metering and Big Data in Hydroinformatics</a:t>
            </a:r>
            <a:r>
              <a:rPr lang="en-US" sz="14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ctr"/>
            <a:r>
              <a:rPr lang="en-US" sz="14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Bucharest, June 20 – July 8, 2016</a:t>
            </a:r>
            <a:endParaRPr lang="ro-RO" sz="14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09909" y="1350554"/>
            <a:ext cx="6997067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>
                <a:solidFill>
                  <a:srgbClr val="000099"/>
                </a:solidFill>
              </a:rPr>
              <a:t>Baseflow</a:t>
            </a:r>
            <a:r>
              <a:rPr lang="en-US" sz="2000" b="1" dirty="0">
                <a:solidFill>
                  <a:srgbClr val="000099"/>
                </a:solidFill>
              </a:rPr>
              <a:t> </a:t>
            </a:r>
            <a:r>
              <a:rPr lang="en-US" sz="2000" b="1" dirty="0" smtClean="0">
                <a:solidFill>
                  <a:srgbClr val="000099"/>
                </a:solidFill>
              </a:rPr>
              <a:t>→ Exponential recession</a:t>
            </a:r>
          </a:p>
          <a:p>
            <a:pPr algn="just"/>
            <a:endParaRPr lang="en-US" sz="1200" b="1" dirty="0" smtClean="0">
              <a:solidFill>
                <a:srgbClr val="000099"/>
              </a:solidFill>
            </a:endParaRPr>
          </a:p>
          <a:p>
            <a:pPr algn="just"/>
            <a:endParaRPr lang="en-US" sz="1200" b="1" dirty="0">
              <a:solidFill>
                <a:srgbClr val="000099"/>
              </a:solidFill>
            </a:endParaRPr>
          </a:p>
          <a:p>
            <a:pPr algn="just"/>
            <a:r>
              <a:rPr lang="en-US" sz="2000" b="1" dirty="0" smtClean="0">
                <a:solidFill>
                  <a:srgbClr val="000099"/>
                </a:solidFill>
              </a:rPr>
              <a:t>Parameters needed:</a:t>
            </a:r>
          </a:p>
          <a:p>
            <a:pPr algn="just"/>
            <a:endParaRPr lang="en-US" sz="1200" b="1" dirty="0" smtClean="0">
              <a:solidFill>
                <a:srgbClr val="000099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0099"/>
                </a:solidFill>
              </a:rPr>
              <a:t>Initial Discharge </a:t>
            </a:r>
            <a:r>
              <a:rPr lang="en-US" dirty="0" smtClean="0">
                <a:solidFill>
                  <a:srgbClr val="000099"/>
                </a:solidFill>
              </a:rPr>
              <a:t>(</a:t>
            </a:r>
            <a:r>
              <a:rPr lang="en-US" b="1" dirty="0">
                <a:solidFill>
                  <a:srgbClr val="000099"/>
                </a:solidFill>
              </a:rPr>
              <a:t>m</a:t>
            </a:r>
            <a:r>
              <a:rPr lang="en-US" b="1" baseline="30000" dirty="0">
                <a:solidFill>
                  <a:srgbClr val="000099"/>
                </a:solidFill>
              </a:rPr>
              <a:t>3</a:t>
            </a:r>
            <a:r>
              <a:rPr lang="en-US" b="1" dirty="0">
                <a:solidFill>
                  <a:srgbClr val="000099"/>
                </a:solidFill>
              </a:rPr>
              <a:t>/s</a:t>
            </a:r>
            <a:r>
              <a:rPr lang="en-US" dirty="0" smtClean="0">
                <a:solidFill>
                  <a:srgbClr val="000099"/>
                </a:solidFill>
              </a:rPr>
              <a:t>): the initial value from which the </a:t>
            </a:r>
            <a:r>
              <a:rPr lang="en-US" dirty="0" err="1" smtClean="0">
                <a:solidFill>
                  <a:srgbClr val="000099"/>
                </a:solidFill>
              </a:rPr>
              <a:t>baseflow</a:t>
            </a:r>
            <a:r>
              <a:rPr lang="en-US" dirty="0" smtClean="0">
                <a:solidFill>
                  <a:srgbClr val="000099"/>
                </a:solidFill>
              </a:rPr>
              <a:t> for each time step is calculated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0099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0099"/>
                </a:solidFill>
              </a:rPr>
              <a:t>Recession Constant: </a:t>
            </a:r>
            <a:r>
              <a:rPr lang="en-US" dirty="0" smtClean="0">
                <a:solidFill>
                  <a:srgbClr val="000099"/>
                </a:solidFill>
              </a:rPr>
              <a:t> defined as the ratio of present </a:t>
            </a:r>
            <a:r>
              <a:rPr lang="en-US" dirty="0" err="1" smtClean="0">
                <a:solidFill>
                  <a:srgbClr val="000099"/>
                </a:solidFill>
              </a:rPr>
              <a:t>baseflow</a:t>
            </a:r>
            <a:r>
              <a:rPr lang="en-US" dirty="0" smtClean="0">
                <a:solidFill>
                  <a:srgbClr val="000099"/>
                </a:solidFill>
              </a:rPr>
              <a:t> value at previous time step </a:t>
            </a:r>
            <a:r>
              <a:rPr lang="en-US" dirty="0" err="1" smtClean="0">
                <a:solidFill>
                  <a:srgbClr val="000099"/>
                </a:solidFill>
              </a:rPr>
              <a:t>baseflow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</a:p>
          <a:p>
            <a:pPr algn="just"/>
            <a:endParaRPr lang="en-US" b="1" dirty="0" smtClean="0">
              <a:solidFill>
                <a:srgbClr val="000099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0099"/>
                </a:solidFill>
              </a:rPr>
              <a:t>Threshold Type: </a:t>
            </a:r>
            <a:r>
              <a:rPr lang="en-US" dirty="0" smtClean="0">
                <a:solidFill>
                  <a:srgbClr val="000099"/>
                </a:solidFill>
              </a:rPr>
              <a:t>discharge value at which all runoff is considered </a:t>
            </a:r>
            <a:r>
              <a:rPr lang="en-US" dirty="0" err="1" smtClean="0">
                <a:solidFill>
                  <a:srgbClr val="000099"/>
                </a:solidFill>
              </a:rPr>
              <a:t>baseflow</a:t>
            </a:r>
            <a:r>
              <a:rPr lang="en-US" dirty="0" smtClean="0">
                <a:solidFill>
                  <a:srgbClr val="000099"/>
                </a:solidFill>
              </a:rPr>
              <a:t>; if</a:t>
            </a:r>
            <a:r>
              <a:rPr lang="en-US" b="1" dirty="0" smtClean="0">
                <a:solidFill>
                  <a:srgbClr val="000099"/>
                </a:solidFill>
              </a:rPr>
              <a:t> </a:t>
            </a:r>
            <a:r>
              <a:rPr lang="en-US" b="1" i="1" dirty="0" smtClean="0">
                <a:solidFill>
                  <a:srgbClr val="000099"/>
                </a:solidFill>
              </a:rPr>
              <a:t>Ratio to Peak</a:t>
            </a:r>
            <a:r>
              <a:rPr lang="en-US" b="1" dirty="0" smtClean="0">
                <a:solidFill>
                  <a:srgbClr val="000099"/>
                </a:solidFill>
              </a:rPr>
              <a:t> i</a:t>
            </a:r>
            <a:r>
              <a:rPr lang="en-US" dirty="0" smtClean="0">
                <a:solidFill>
                  <a:srgbClr val="000099"/>
                </a:solidFill>
              </a:rPr>
              <a:t>s chosen, the threshold is dependent on the peak value (not a fixed discharge value)</a:t>
            </a:r>
            <a:endParaRPr lang="en-US" dirty="0">
              <a:solidFill>
                <a:srgbClr val="000099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b="1" dirty="0" smtClean="0">
              <a:solidFill>
                <a:srgbClr val="000099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0099"/>
              </a:solidFill>
            </a:endParaRPr>
          </a:p>
          <a:p>
            <a:pPr marL="285750" indent="-285750" algn="just"/>
            <a:endParaRPr lang="en-US" dirty="0">
              <a:solidFill>
                <a:srgbClr val="000099"/>
              </a:solidFill>
            </a:endParaRPr>
          </a:p>
          <a:p>
            <a:pPr algn="just"/>
            <a:r>
              <a:rPr lang="en-US" b="1" dirty="0" smtClean="0">
                <a:solidFill>
                  <a:srgbClr val="000099"/>
                </a:solidFill>
              </a:rPr>
              <a:t> </a:t>
            </a:r>
            <a:endParaRPr lang="en-US" dirty="0" smtClean="0">
              <a:solidFill>
                <a:srgbClr val="000099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0035" y="5510783"/>
            <a:ext cx="1574861" cy="376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24"/>
          <p:cNvSpPr txBox="1"/>
          <p:nvPr/>
        </p:nvSpPr>
        <p:spPr>
          <a:xfrm>
            <a:off x="0" y="479670"/>
            <a:ext cx="1736489" cy="480131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HYDROLOGICAL MODEL</a:t>
            </a:r>
            <a:r>
              <a:rPr lang="ro-RO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L</a:t>
            </a:r>
            <a:r>
              <a:rPr lang="en-US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ING</a:t>
            </a:r>
          </a:p>
          <a:p>
            <a:pPr algn="r"/>
            <a:endParaRPr lang="en-US" b="1" dirty="0">
              <a:solidFill>
                <a:srgbClr val="000099"/>
              </a:solidFill>
            </a:endParaRPr>
          </a:p>
          <a:p>
            <a:pPr algn="r"/>
            <a:r>
              <a:rPr lang="en-US" b="1" i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MODEL COMPONENTS</a:t>
            </a:r>
            <a:endParaRPr lang="ro-RO" b="1" i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algn="r"/>
            <a:endParaRPr lang="en-US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algn="r"/>
            <a:r>
              <a:rPr lang="en-US" b="1" i="1" dirty="0">
                <a:solidFill>
                  <a:srgbClr val="000099"/>
                </a:solidFill>
              </a:rPr>
              <a:t>SIRON</a:t>
            </a:r>
          </a:p>
          <a:p>
            <a:pPr algn="r"/>
            <a:r>
              <a:rPr lang="en-US" b="1" i="1" dirty="0">
                <a:solidFill>
                  <a:srgbClr val="000099"/>
                </a:solidFill>
              </a:rPr>
              <a:t>BASIN </a:t>
            </a:r>
            <a:r>
              <a:rPr lang="en-US" b="1" i="1" dirty="0" smtClean="0">
                <a:solidFill>
                  <a:srgbClr val="000099"/>
                </a:solidFill>
              </a:rPr>
              <a:t>MODEL</a:t>
            </a:r>
          </a:p>
          <a:p>
            <a:pPr algn="r"/>
            <a:endParaRPr lang="ro-RO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algn="r"/>
            <a:r>
              <a:rPr lang="en-US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SIRON</a:t>
            </a:r>
            <a:endParaRPr lang="en-US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algn="r"/>
            <a:r>
              <a:rPr lang="en-US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METEO MODEL</a:t>
            </a:r>
            <a:endParaRPr lang="ro-RO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algn="r"/>
            <a:endParaRPr lang="en-US" b="1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algn="r"/>
            <a:r>
              <a:rPr lang="en-US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SIRON</a:t>
            </a:r>
          </a:p>
          <a:p>
            <a:pPr algn="r"/>
            <a:r>
              <a:rPr lang="en-US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CONTROL</a:t>
            </a:r>
            <a:endParaRPr lang="ro-RO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algn="r"/>
            <a:endParaRPr lang="en-US" b="1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algn="r"/>
            <a:r>
              <a:rPr lang="en-US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SIRON</a:t>
            </a:r>
          </a:p>
          <a:p>
            <a:pPr algn="r"/>
            <a:r>
              <a:rPr lang="en-US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TIME </a:t>
            </a:r>
            <a:r>
              <a:rPr lang="en-US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SERIES</a:t>
            </a:r>
            <a:endParaRPr lang="ro-RO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236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1736490" y="0"/>
            <a:ext cx="136397" cy="6858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01700" y="5928256"/>
            <a:ext cx="819150" cy="873760"/>
          </a:xfrm>
          <a:prstGeom prst="rect">
            <a:avLst/>
          </a:prstGeom>
        </p:spPr>
      </p:pic>
      <p:pic>
        <p:nvPicPr>
          <p:cNvPr id="8" name="Picture 2" descr="http://alumni.cs.pub.ro/static/img/acs.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928256"/>
            <a:ext cx="882649" cy="929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872887" y="0"/>
            <a:ext cx="72711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Data4Water Summer school on  </a:t>
            </a:r>
            <a:r>
              <a:rPr lang="en-US" sz="14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Intelligent Metering and Big Data in Hydroinformatics</a:t>
            </a:r>
            <a:r>
              <a:rPr lang="en-US" sz="14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ctr"/>
            <a:r>
              <a:rPr lang="en-US" sz="14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Bucharest, June 20 – July 8, 2016</a:t>
            </a:r>
            <a:endParaRPr lang="ro-RO" sz="14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74405" y="1108753"/>
            <a:ext cx="411915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>
                <a:solidFill>
                  <a:srgbClr val="000099"/>
                </a:solidFill>
              </a:rPr>
              <a:t>Meteorological model:</a:t>
            </a:r>
          </a:p>
          <a:p>
            <a:pPr algn="just"/>
            <a:endParaRPr lang="en-US" sz="1200" b="1" dirty="0" smtClean="0">
              <a:solidFill>
                <a:srgbClr val="000099"/>
              </a:solidFill>
            </a:endParaRPr>
          </a:p>
          <a:p>
            <a:pPr algn="just"/>
            <a:r>
              <a:rPr lang="en-US" b="1" dirty="0" smtClean="0">
                <a:solidFill>
                  <a:srgbClr val="000099"/>
                </a:solidFill>
              </a:rPr>
              <a:t>        </a:t>
            </a:r>
            <a:r>
              <a:rPr lang="ro-RO" b="1" dirty="0" err="1" smtClean="0">
                <a:solidFill>
                  <a:srgbClr val="000099"/>
                </a:solidFill>
              </a:rPr>
              <a:t>Gage</a:t>
            </a:r>
            <a:r>
              <a:rPr lang="ro-RO" b="1" dirty="0" smtClean="0">
                <a:solidFill>
                  <a:srgbClr val="000099"/>
                </a:solidFill>
              </a:rPr>
              <a:t> Weights </a:t>
            </a:r>
            <a:r>
              <a:rPr lang="en-US" b="1" dirty="0" smtClean="0">
                <a:solidFill>
                  <a:srgbClr val="000099"/>
                </a:solidFill>
              </a:rPr>
              <a:t>→</a:t>
            </a:r>
            <a:r>
              <a:rPr lang="ro-RO" b="1" dirty="0" smtClean="0">
                <a:solidFill>
                  <a:srgbClr val="000099"/>
                </a:solidFill>
              </a:rPr>
              <a:t> </a:t>
            </a:r>
            <a:r>
              <a:rPr lang="en-US" dirty="0" smtClean="0">
                <a:solidFill>
                  <a:srgbClr val="000099"/>
                </a:solidFill>
              </a:rPr>
              <a:t>specify</a:t>
            </a:r>
            <a:r>
              <a:rPr lang="ro-RO" dirty="0" smtClean="0">
                <a:solidFill>
                  <a:srgbClr val="000099"/>
                </a:solidFill>
              </a:rPr>
              <a:t> </a:t>
            </a:r>
            <a:r>
              <a:rPr lang="ro-RO" dirty="0" err="1" smtClean="0">
                <a:solidFill>
                  <a:srgbClr val="000099"/>
                </a:solidFill>
              </a:rPr>
              <a:t>the</a:t>
            </a:r>
            <a:r>
              <a:rPr lang="ro-RO" dirty="0" smtClean="0">
                <a:solidFill>
                  <a:srgbClr val="000099"/>
                </a:solidFill>
              </a:rPr>
              <a:t> </a:t>
            </a:r>
            <a:r>
              <a:rPr lang="ro-RO" dirty="0" err="1" smtClean="0">
                <a:solidFill>
                  <a:srgbClr val="000099"/>
                </a:solidFill>
              </a:rPr>
              <a:t>weights</a:t>
            </a:r>
            <a:endParaRPr lang="en-US" dirty="0" smtClean="0">
              <a:solidFill>
                <a:srgbClr val="000099"/>
              </a:solidFill>
            </a:endParaRPr>
          </a:p>
          <a:p>
            <a:pPr algn="just"/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ro-RO" dirty="0" smtClean="0">
                <a:solidFill>
                  <a:srgbClr val="000099"/>
                </a:solidFill>
              </a:rPr>
              <a:t> </a:t>
            </a:r>
            <a:r>
              <a:rPr lang="en-US" dirty="0" smtClean="0">
                <a:solidFill>
                  <a:srgbClr val="000099"/>
                </a:solidFill>
              </a:rPr>
              <a:t>      </a:t>
            </a:r>
            <a:r>
              <a:rPr lang="ro-RO" dirty="0" err="1" smtClean="0">
                <a:solidFill>
                  <a:srgbClr val="000099"/>
                </a:solidFill>
              </a:rPr>
              <a:t>to</a:t>
            </a:r>
            <a:r>
              <a:rPr lang="ro-RO" dirty="0" smtClean="0">
                <a:solidFill>
                  <a:srgbClr val="000099"/>
                </a:solidFill>
              </a:rPr>
              <a:t> </a:t>
            </a:r>
            <a:r>
              <a:rPr lang="ro-RO" dirty="0" err="1" smtClean="0">
                <a:solidFill>
                  <a:srgbClr val="000099"/>
                </a:solidFill>
              </a:rPr>
              <a:t>defined</a:t>
            </a:r>
            <a:r>
              <a:rPr lang="ro-RO" dirty="0" smtClean="0">
                <a:solidFill>
                  <a:srgbClr val="000099"/>
                </a:solidFill>
              </a:rPr>
              <a:t> </a:t>
            </a:r>
            <a:r>
              <a:rPr lang="ro-RO" dirty="0" err="1" smtClean="0">
                <a:solidFill>
                  <a:srgbClr val="000099"/>
                </a:solidFill>
              </a:rPr>
              <a:t>precipitation</a:t>
            </a:r>
            <a:r>
              <a:rPr lang="ro-RO" dirty="0" smtClean="0">
                <a:solidFill>
                  <a:srgbClr val="000099"/>
                </a:solidFill>
              </a:rPr>
              <a:t> </a:t>
            </a:r>
            <a:r>
              <a:rPr lang="ro-RO" dirty="0" err="1" smtClean="0">
                <a:solidFill>
                  <a:srgbClr val="000099"/>
                </a:solidFill>
              </a:rPr>
              <a:t>gages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sz="1400" i="1" dirty="0" smtClean="0">
                <a:solidFill>
                  <a:srgbClr val="000099"/>
                </a:solidFill>
              </a:rPr>
              <a:t>(in our</a:t>
            </a:r>
          </a:p>
          <a:p>
            <a:pPr algn="just"/>
            <a:r>
              <a:rPr lang="en-US" sz="1400" i="1" dirty="0">
                <a:solidFill>
                  <a:srgbClr val="000099"/>
                </a:solidFill>
              </a:rPr>
              <a:t> </a:t>
            </a:r>
            <a:r>
              <a:rPr lang="en-US" sz="1400" i="1" dirty="0" smtClean="0">
                <a:solidFill>
                  <a:srgbClr val="000099"/>
                </a:solidFill>
              </a:rPr>
              <a:t>          study case just one precipitation gage was used)</a:t>
            </a:r>
            <a:endParaRPr lang="en-US" i="1" dirty="0" smtClean="0">
              <a:solidFill>
                <a:srgbClr val="000099"/>
              </a:solidFill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0035" y="5510783"/>
            <a:ext cx="1574861" cy="376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2057792" y="2813447"/>
            <a:ext cx="6774645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>
                <a:solidFill>
                  <a:srgbClr val="000099"/>
                </a:solidFill>
              </a:rPr>
              <a:t>Control data:</a:t>
            </a:r>
          </a:p>
          <a:p>
            <a:pPr algn="just"/>
            <a:endParaRPr lang="en-US" sz="1200" b="1" dirty="0" smtClean="0">
              <a:solidFill>
                <a:srgbClr val="000099"/>
              </a:solidFill>
            </a:endParaRPr>
          </a:p>
          <a:p>
            <a:pPr algn="just"/>
            <a:r>
              <a:rPr lang="en-US" b="1" dirty="0" smtClean="0">
                <a:solidFill>
                  <a:srgbClr val="000099"/>
                </a:solidFill>
              </a:rPr>
              <a:t>        S</a:t>
            </a:r>
            <a:r>
              <a:rPr lang="ro-RO" b="1" dirty="0" smtClean="0">
                <a:solidFill>
                  <a:srgbClr val="000099"/>
                </a:solidFill>
              </a:rPr>
              <a:t>TART </a:t>
            </a:r>
            <a:r>
              <a:rPr lang="en-US" b="1" dirty="0" smtClean="0">
                <a:solidFill>
                  <a:srgbClr val="000099"/>
                </a:solidFill>
              </a:rPr>
              <a:t>DATE</a:t>
            </a:r>
            <a:r>
              <a:rPr lang="ro-RO" dirty="0" smtClean="0">
                <a:solidFill>
                  <a:srgbClr val="000099"/>
                </a:solidFill>
              </a:rPr>
              <a:t> </a:t>
            </a:r>
            <a:r>
              <a:rPr lang="ro-RO" dirty="0" err="1" smtClean="0">
                <a:solidFill>
                  <a:srgbClr val="000099"/>
                </a:solidFill>
              </a:rPr>
              <a:t>and</a:t>
            </a:r>
            <a:r>
              <a:rPr lang="ro-RO" dirty="0" smtClean="0">
                <a:solidFill>
                  <a:srgbClr val="000099"/>
                </a:solidFill>
              </a:rPr>
              <a:t> </a:t>
            </a:r>
            <a:r>
              <a:rPr lang="ro-RO" b="1" dirty="0" smtClean="0">
                <a:solidFill>
                  <a:srgbClr val="000099"/>
                </a:solidFill>
              </a:rPr>
              <a:t>TIME</a:t>
            </a:r>
            <a:r>
              <a:rPr lang="ro-RO" dirty="0" smtClean="0">
                <a:solidFill>
                  <a:srgbClr val="000099"/>
                </a:solidFill>
              </a:rPr>
              <a:t>: </a:t>
            </a:r>
            <a:r>
              <a:rPr lang="en-US" dirty="0" err="1" smtClean="0">
                <a:solidFill>
                  <a:srgbClr val="000099"/>
                </a:solidFill>
              </a:rPr>
              <a:t>dd.mm.yyyy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hh:mm</a:t>
            </a:r>
            <a:endParaRPr lang="ro-RO" dirty="0" smtClean="0">
              <a:solidFill>
                <a:srgbClr val="000099"/>
              </a:solidFill>
            </a:endParaRPr>
          </a:p>
          <a:p>
            <a:pPr algn="just"/>
            <a:r>
              <a:rPr lang="en-US" b="1" dirty="0" smtClean="0">
                <a:solidFill>
                  <a:srgbClr val="000099"/>
                </a:solidFill>
              </a:rPr>
              <a:t>        </a:t>
            </a:r>
            <a:r>
              <a:rPr lang="ro-RO" b="1" dirty="0" smtClean="0">
                <a:solidFill>
                  <a:srgbClr val="000099"/>
                </a:solidFill>
              </a:rPr>
              <a:t>END</a:t>
            </a:r>
            <a:r>
              <a:rPr lang="ro-RO" dirty="0" smtClean="0">
                <a:solidFill>
                  <a:srgbClr val="000099"/>
                </a:solidFill>
              </a:rPr>
              <a:t> </a:t>
            </a:r>
            <a:r>
              <a:rPr lang="en-US" dirty="0" smtClean="0">
                <a:solidFill>
                  <a:srgbClr val="000099"/>
                </a:solidFill>
              </a:rPr>
              <a:t>DATE</a:t>
            </a:r>
            <a:r>
              <a:rPr lang="ro-RO" dirty="0" smtClean="0">
                <a:solidFill>
                  <a:srgbClr val="000099"/>
                </a:solidFill>
              </a:rPr>
              <a:t> </a:t>
            </a:r>
            <a:r>
              <a:rPr lang="ro-RO" dirty="0" err="1" smtClean="0">
                <a:solidFill>
                  <a:srgbClr val="000099"/>
                </a:solidFill>
              </a:rPr>
              <a:t>and</a:t>
            </a:r>
            <a:r>
              <a:rPr lang="ro-RO" b="1" dirty="0" smtClean="0">
                <a:solidFill>
                  <a:srgbClr val="000099"/>
                </a:solidFill>
              </a:rPr>
              <a:t> TIME</a:t>
            </a:r>
            <a:r>
              <a:rPr lang="ro-RO" dirty="0" smtClean="0">
                <a:solidFill>
                  <a:srgbClr val="000099"/>
                </a:solidFill>
              </a:rPr>
              <a:t>: </a:t>
            </a:r>
            <a:r>
              <a:rPr lang="en-US" dirty="0" err="1">
                <a:solidFill>
                  <a:srgbClr val="000099"/>
                </a:solidFill>
              </a:rPr>
              <a:t>dd.mm.yyyy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hh:mm</a:t>
            </a:r>
            <a:endParaRPr lang="ro-RO" dirty="0" smtClean="0">
              <a:solidFill>
                <a:srgbClr val="000099"/>
              </a:solidFill>
            </a:endParaRPr>
          </a:p>
          <a:p>
            <a:pPr algn="just"/>
            <a:r>
              <a:rPr lang="en-US" b="1" dirty="0" smtClean="0">
                <a:solidFill>
                  <a:srgbClr val="000099"/>
                </a:solidFill>
              </a:rPr>
              <a:t>        COMPUTATION TIME STEP</a:t>
            </a:r>
            <a:r>
              <a:rPr lang="ro-RO" dirty="0" smtClean="0">
                <a:solidFill>
                  <a:srgbClr val="000099"/>
                </a:solidFill>
              </a:rPr>
              <a:t>: 1 minute </a:t>
            </a:r>
            <a:r>
              <a:rPr lang="en-US" dirty="0" smtClean="0">
                <a:solidFill>
                  <a:srgbClr val="000099"/>
                </a:solidFill>
              </a:rPr>
              <a:t>→</a:t>
            </a:r>
            <a:r>
              <a:rPr lang="ro-RO" dirty="0" smtClean="0">
                <a:solidFill>
                  <a:srgbClr val="000099"/>
                </a:solidFill>
              </a:rPr>
              <a:t> 1 </a:t>
            </a:r>
            <a:r>
              <a:rPr lang="ro-RO" dirty="0" err="1" smtClean="0">
                <a:solidFill>
                  <a:srgbClr val="000099"/>
                </a:solidFill>
              </a:rPr>
              <a:t>Day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sz="1400" i="1" dirty="0" smtClean="0">
                <a:solidFill>
                  <a:srgbClr val="000099"/>
                </a:solidFill>
              </a:rPr>
              <a:t>(1 hour in our case study)</a:t>
            </a:r>
            <a:endParaRPr lang="en-US" i="1" dirty="0" smtClean="0">
              <a:solidFill>
                <a:srgbClr val="000099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57792" y="4527755"/>
            <a:ext cx="290810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>
                <a:solidFill>
                  <a:srgbClr val="000099"/>
                </a:solidFill>
              </a:rPr>
              <a:t>Time series data:</a:t>
            </a:r>
          </a:p>
          <a:p>
            <a:pPr algn="just"/>
            <a:endParaRPr lang="en-US" sz="1200" b="1" dirty="0" smtClean="0">
              <a:solidFill>
                <a:srgbClr val="000099"/>
              </a:solidFill>
            </a:endParaRPr>
          </a:p>
          <a:p>
            <a:pPr algn="just"/>
            <a:r>
              <a:rPr lang="en-US" b="1" dirty="0">
                <a:solidFill>
                  <a:srgbClr val="000099"/>
                </a:solidFill>
              </a:rPr>
              <a:t> </a:t>
            </a:r>
            <a:r>
              <a:rPr lang="en-US" b="1" dirty="0" smtClean="0">
                <a:solidFill>
                  <a:srgbClr val="000099"/>
                </a:solidFill>
              </a:rPr>
              <a:t>      </a:t>
            </a:r>
            <a:r>
              <a:rPr lang="ro-RO" b="1" dirty="0" err="1" smtClean="0">
                <a:solidFill>
                  <a:srgbClr val="000099"/>
                </a:solidFill>
              </a:rPr>
              <a:t>Precipitation</a:t>
            </a:r>
            <a:r>
              <a:rPr lang="ro-RO" b="1" dirty="0" smtClean="0">
                <a:solidFill>
                  <a:srgbClr val="000099"/>
                </a:solidFill>
              </a:rPr>
              <a:t> (mm)</a:t>
            </a:r>
          </a:p>
          <a:p>
            <a:pPr algn="just"/>
            <a:r>
              <a:rPr lang="en-US" b="1" dirty="0">
                <a:solidFill>
                  <a:srgbClr val="000099"/>
                </a:solidFill>
              </a:rPr>
              <a:t> </a:t>
            </a:r>
            <a:r>
              <a:rPr lang="en-US" b="1" dirty="0" smtClean="0">
                <a:solidFill>
                  <a:srgbClr val="000099"/>
                </a:solidFill>
              </a:rPr>
              <a:t>      </a:t>
            </a:r>
            <a:r>
              <a:rPr lang="ro-RO" b="1" dirty="0" err="1" smtClean="0">
                <a:solidFill>
                  <a:srgbClr val="000099"/>
                </a:solidFill>
              </a:rPr>
              <a:t>Discharge</a:t>
            </a:r>
            <a:r>
              <a:rPr lang="ro-RO" b="1" dirty="0" smtClean="0">
                <a:solidFill>
                  <a:srgbClr val="000099"/>
                </a:solidFill>
              </a:rPr>
              <a:t> (m</a:t>
            </a:r>
            <a:r>
              <a:rPr lang="ro-RO" b="1" baseline="30000" dirty="0" smtClean="0">
                <a:solidFill>
                  <a:srgbClr val="000099"/>
                </a:solidFill>
              </a:rPr>
              <a:t>3</a:t>
            </a:r>
            <a:r>
              <a:rPr lang="ro-RO" b="1" dirty="0" smtClean="0">
                <a:solidFill>
                  <a:srgbClr val="000099"/>
                </a:solidFill>
              </a:rPr>
              <a:t>/s)</a:t>
            </a:r>
            <a:endParaRPr lang="en-US" dirty="0" smtClean="0">
              <a:solidFill>
                <a:srgbClr val="000099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93555" y="766604"/>
            <a:ext cx="2848422" cy="2137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473526" y="4354626"/>
            <a:ext cx="4572000" cy="2226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TextBox 24"/>
          <p:cNvSpPr txBox="1"/>
          <p:nvPr/>
        </p:nvSpPr>
        <p:spPr>
          <a:xfrm>
            <a:off x="0" y="479670"/>
            <a:ext cx="1736489" cy="480131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HYDROLOGICAL MODEL</a:t>
            </a:r>
            <a:r>
              <a:rPr lang="ro-RO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L</a:t>
            </a:r>
            <a:r>
              <a:rPr lang="en-US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ING</a:t>
            </a:r>
          </a:p>
          <a:p>
            <a:pPr algn="r"/>
            <a:endParaRPr lang="en-US" b="1" dirty="0">
              <a:solidFill>
                <a:srgbClr val="000099"/>
              </a:solidFill>
            </a:endParaRPr>
          </a:p>
          <a:p>
            <a:pPr algn="r"/>
            <a:r>
              <a:rPr lang="en-US" b="1" i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MODEL COMPONENTS</a:t>
            </a:r>
            <a:endParaRPr lang="ro-RO" b="1" i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algn="r"/>
            <a:endParaRPr lang="en-US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algn="r"/>
            <a:r>
              <a:rPr lang="en-US" b="1" i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SIRON</a:t>
            </a:r>
          </a:p>
          <a:p>
            <a:pPr algn="r"/>
            <a:r>
              <a:rPr lang="en-US" b="1" i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BASIN </a:t>
            </a:r>
            <a:r>
              <a:rPr lang="en-US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MODEL</a:t>
            </a:r>
          </a:p>
          <a:p>
            <a:pPr algn="r"/>
            <a:endParaRPr lang="ro-RO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algn="r"/>
            <a:r>
              <a:rPr lang="en-US" b="1" dirty="0" smtClean="0">
                <a:solidFill>
                  <a:srgbClr val="000099"/>
                </a:solidFill>
              </a:rPr>
              <a:t>SIRON</a:t>
            </a:r>
            <a:endParaRPr lang="en-US" b="1" dirty="0">
              <a:solidFill>
                <a:srgbClr val="000099"/>
              </a:solidFill>
            </a:endParaRPr>
          </a:p>
          <a:p>
            <a:pPr algn="r"/>
            <a:r>
              <a:rPr lang="en-US" b="1" dirty="0">
                <a:solidFill>
                  <a:srgbClr val="000099"/>
                </a:solidFill>
              </a:rPr>
              <a:t>METEO MODEL</a:t>
            </a:r>
            <a:endParaRPr lang="ro-RO" b="1" dirty="0">
              <a:solidFill>
                <a:srgbClr val="000099"/>
              </a:solidFill>
            </a:endParaRPr>
          </a:p>
          <a:p>
            <a:pPr algn="r"/>
            <a:endParaRPr lang="en-US" b="1" dirty="0" smtClean="0">
              <a:solidFill>
                <a:srgbClr val="000099"/>
              </a:solidFill>
            </a:endParaRPr>
          </a:p>
          <a:p>
            <a:pPr algn="r"/>
            <a:r>
              <a:rPr lang="en-US" b="1" dirty="0">
                <a:solidFill>
                  <a:srgbClr val="000099"/>
                </a:solidFill>
              </a:rPr>
              <a:t>SIRON</a:t>
            </a:r>
          </a:p>
          <a:p>
            <a:pPr algn="r"/>
            <a:r>
              <a:rPr lang="en-US" b="1" dirty="0">
                <a:solidFill>
                  <a:srgbClr val="000099"/>
                </a:solidFill>
              </a:rPr>
              <a:t>CONTROL</a:t>
            </a:r>
            <a:endParaRPr lang="ro-RO" b="1" dirty="0">
              <a:solidFill>
                <a:srgbClr val="000099"/>
              </a:solidFill>
            </a:endParaRPr>
          </a:p>
          <a:p>
            <a:pPr algn="r"/>
            <a:endParaRPr lang="en-US" b="1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algn="r"/>
            <a:r>
              <a:rPr lang="en-US" b="1" dirty="0">
                <a:solidFill>
                  <a:srgbClr val="000099"/>
                </a:solidFill>
              </a:rPr>
              <a:t>SIRON</a:t>
            </a:r>
          </a:p>
          <a:p>
            <a:pPr algn="r"/>
            <a:r>
              <a:rPr lang="en-US" b="1" dirty="0">
                <a:solidFill>
                  <a:srgbClr val="000099"/>
                </a:solidFill>
              </a:rPr>
              <a:t>TIME </a:t>
            </a:r>
            <a:r>
              <a:rPr lang="en-US" b="1" dirty="0" smtClean="0">
                <a:solidFill>
                  <a:srgbClr val="000099"/>
                </a:solidFill>
              </a:rPr>
              <a:t>SERIES</a:t>
            </a:r>
            <a:endParaRPr lang="ro-RO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047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/>
          <a:srcRect l="2527"/>
          <a:stretch/>
        </p:blipFill>
        <p:spPr>
          <a:xfrm>
            <a:off x="19050" y="0"/>
            <a:ext cx="2210950" cy="6858000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2773680" y="3050177"/>
            <a:ext cx="5294812" cy="75764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ea typeface="+mj-ea"/>
                <a:cs typeface="Times New Roman" panose="02020603050405020304" pitchFamily="18" charset="0"/>
              </a:rPr>
              <a:t>Thank you!</a:t>
            </a:r>
            <a:endParaRPr kumimoji="0" lang="en-US" sz="6600" b="1" i="1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ea typeface="+mj-ea"/>
              <a:cs typeface="Times New Roman" panose="02020603050405020304" pitchFamily="18" charset="0"/>
            </a:endParaRPr>
          </a:p>
        </p:txBody>
      </p:sp>
      <p:grpSp>
        <p:nvGrpSpPr>
          <p:cNvPr id="7" name="Grupare 6"/>
          <p:cNvGrpSpPr/>
          <p:nvPr/>
        </p:nvGrpSpPr>
        <p:grpSpPr>
          <a:xfrm>
            <a:off x="2230000" y="1067617"/>
            <a:ext cx="5732900" cy="805647"/>
            <a:chOff x="2230000" y="885090"/>
            <a:chExt cx="5732900" cy="805647"/>
          </a:xfrm>
        </p:grpSpPr>
        <p:pic>
          <p:nvPicPr>
            <p:cNvPr id="8" name="Picture 5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10424" y="885090"/>
              <a:ext cx="752476" cy="802641"/>
            </a:xfrm>
            <a:prstGeom prst="rect">
              <a:avLst/>
            </a:prstGeom>
          </p:spPr>
        </p:pic>
        <p:pic>
          <p:nvPicPr>
            <p:cNvPr id="9" name="Picture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230000" y="917297"/>
              <a:ext cx="1827649" cy="773440"/>
            </a:xfrm>
            <a:prstGeom prst="rect">
              <a:avLst/>
            </a:prstGeom>
          </p:spPr>
        </p:pic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739672" y="1094059"/>
              <a:ext cx="1574861" cy="3763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xmlns="" val="377553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804</TotalTime>
  <Words>671</Words>
  <Application>Microsoft Office PowerPoint</Application>
  <PresentationFormat>On-screen Show (4:3)</PresentationFormat>
  <Paragraphs>179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diakov.net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RePack by Diakov</dc:creator>
  <cp:lastModifiedBy>Student</cp:lastModifiedBy>
  <cp:revision>88</cp:revision>
  <dcterms:created xsi:type="dcterms:W3CDTF">2016-07-06T15:01:56Z</dcterms:created>
  <dcterms:modified xsi:type="dcterms:W3CDTF">2016-07-08T06:26:47Z</dcterms:modified>
</cp:coreProperties>
</file>