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1"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1470025"/>
          </a:xfrm>
        </p:spPr>
        <p:txBody>
          <a:bodyPr/>
          <a:lstStyle/>
          <a:p>
            <a:r>
              <a:rPr lang="ro-RO" dirty="0" smtClean="0"/>
              <a:t>HEC-HMSens</a:t>
            </a:r>
            <a:endParaRPr lang="ro-RO" dirty="0"/>
          </a:p>
        </p:txBody>
      </p:sp>
      <p:sp>
        <p:nvSpPr>
          <p:cNvPr id="3" name="Subtitle 2"/>
          <p:cNvSpPr>
            <a:spLocks noGrp="1"/>
          </p:cNvSpPr>
          <p:nvPr>
            <p:ph type="subTitle" idx="1"/>
          </p:nvPr>
        </p:nvSpPr>
        <p:spPr/>
        <p:txBody>
          <a:bodyPr/>
          <a:lstStyle/>
          <a:p>
            <a:r>
              <a:rPr lang="ro-RO" dirty="0" smtClean="0"/>
              <a:t>Elena Ruth </a:t>
            </a:r>
            <a:r>
              <a:rPr lang="en-US" dirty="0" err="1" smtClean="0"/>
              <a:t>Perju</a:t>
            </a:r>
            <a:endParaRPr lang="ro-RO" dirty="0" smtClean="0"/>
          </a:p>
          <a:p>
            <a:r>
              <a:rPr lang="ro-RO" dirty="0" smtClean="0"/>
              <a:t>George Tudor</a:t>
            </a:r>
          </a:p>
          <a:p>
            <a:r>
              <a:rPr lang="ro-RO" dirty="0" smtClean="0"/>
              <a:t>Lucian Umbrarescu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Hydrograph</a:t>
            </a:r>
            <a:endParaRPr lang="ro-RO" dirty="0"/>
          </a:p>
        </p:txBody>
      </p:sp>
      <p:pic>
        <p:nvPicPr>
          <p:cNvPr id="4" name="Content Placeholder 3" descr="Interfata_Hidrograph.PNG"/>
          <p:cNvPicPr>
            <a:picLocks noGrp="1" noChangeAspect="1"/>
          </p:cNvPicPr>
          <p:nvPr>
            <p:ph idx="1"/>
          </p:nvPr>
        </p:nvPicPr>
        <p:blipFill>
          <a:blip r:embed="rId2" cstate="print"/>
          <a:srcRect l="2871" t="846" r="1562"/>
          <a:stretch>
            <a:fillRect/>
          </a:stretch>
        </p:blipFill>
        <p:spPr>
          <a:xfrm>
            <a:off x="1828800" y="1676400"/>
            <a:ext cx="5562600" cy="4411179"/>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Hyetograph</a:t>
            </a:r>
            <a:endParaRPr lang="ro-RO" dirty="0"/>
          </a:p>
        </p:txBody>
      </p:sp>
      <p:pic>
        <p:nvPicPr>
          <p:cNvPr id="4" name="Content Placeholder 3" descr="Interfata_Hyetograph.PNG"/>
          <p:cNvPicPr>
            <a:picLocks noGrp="1" noChangeAspect="1"/>
          </p:cNvPicPr>
          <p:nvPr>
            <p:ph idx="1"/>
          </p:nvPr>
        </p:nvPicPr>
        <p:blipFill>
          <a:blip r:embed="rId2" cstate="print"/>
          <a:srcRect l="3114" r="3114" b="2350"/>
          <a:stretch>
            <a:fillRect/>
          </a:stretch>
        </p:blipFill>
        <p:spPr>
          <a:xfrm>
            <a:off x="1981200" y="1600200"/>
            <a:ext cx="5181600" cy="4419600"/>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Advantages</a:t>
            </a:r>
            <a:endParaRPr lang="ro-RO" dirty="0"/>
          </a:p>
        </p:txBody>
      </p:sp>
      <p:sp>
        <p:nvSpPr>
          <p:cNvPr id="3" name="Content Placeholder 2"/>
          <p:cNvSpPr>
            <a:spLocks noGrp="1"/>
          </p:cNvSpPr>
          <p:nvPr>
            <p:ph idx="1"/>
          </p:nvPr>
        </p:nvSpPr>
        <p:spPr/>
        <p:txBody>
          <a:bodyPr/>
          <a:lstStyle/>
          <a:p>
            <a:r>
              <a:rPr lang="ro-RO" dirty="0" smtClean="0"/>
              <a:t>HEC-HMSens is very useful and easy to work with</a:t>
            </a:r>
          </a:p>
          <a:p>
            <a:r>
              <a:rPr lang="ro-RO" dirty="0" smtClean="0"/>
              <a:t>It brings together programming, scripting, </a:t>
            </a:r>
            <a:r>
              <a:rPr lang="ro-RO" dirty="0" err="1" smtClean="0"/>
              <a:t>plots</a:t>
            </a:r>
            <a:r>
              <a:rPr lang="ro-RO" dirty="0" smtClean="0"/>
              <a:t> to create a tool good for professional Hydrological Analysis</a:t>
            </a:r>
          </a:p>
          <a:p>
            <a:r>
              <a:rPr lang="ro-RO" dirty="0" smtClean="0"/>
              <a:t>It is simple (yet available for improving) and ready to use</a:t>
            </a:r>
            <a:endParaRPr lang="ro-RO"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Disavantages</a:t>
            </a:r>
            <a:endParaRPr lang="ro-RO" dirty="0"/>
          </a:p>
        </p:txBody>
      </p:sp>
      <p:sp>
        <p:nvSpPr>
          <p:cNvPr id="3" name="Content Placeholder 2"/>
          <p:cNvSpPr>
            <a:spLocks noGrp="1"/>
          </p:cNvSpPr>
          <p:nvPr>
            <p:ph idx="1"/>
          </p:nvPr>
        </p:nvSpPr>
        <p:spPr/>
        <p:txBody>
          <a:bodyPr/>
          <a:lstStyle/>
          <a:p>
            <a:r>
              <a:rPr lang="ro-RO" dirty="0" smtClean="0"/>
              <a:t>HEC-HMSens depends very much on naming directories and files in a certain way.</a:t>
            </a:r>
          </a:p>
          <a:p>
            <a:r>
              <a:rPr lang="ro-RO" dirty="0" smtClean="0"/>
              <a:t>Not (yet) available on other OS</a:t>
            </a:r>
          </a:p>
          <a:p>
            <a:endParaRPr lang="ro-R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Summer School Thoughts</a:t>
            </a:r>
            <a:endParaRPr lang="ro-RO" dirty="0"/>
          </a:p>
        </p:txBody>
      </p:sp>
      <p:sp>
        <p:nvSpPr>
          <p:cNvPr id="3" name="Content Placeholder 2"/>
          <p:cNvSpPr>
            <a:spLocks noGrp="1"/>
          </p:cNvSpPr>
          <p:nvPr>
            <p:ph idx="1"/>
          </p:nvPr>
        </p:nvSpPr>
        <p:spPr/>
        <p:txBody>
          <a:bodyPr/>
          <a:lstStyle/>
          <a:p>
            <a:r>
              <a:rPr lang="ro-RO" dirty="0" smtClean="0"/>
              <a:t>Ruth:</a:t>
            </a:r>
          </a:p>
          <a:p>
            <a:pPr>
              <a:buNone/>
            </a:pPr>
            <a:r>
              <a:rPr lang="ro-RO" dirty="0" smtClean="0"/>
              <a:t>	</a:t>
            </a:r>
            <a:r>
              <a:rPr lang="ro-RO" i="1" dirty="0" smtClean="0"/>
              <a:t>“The </a:t>
            </a:r>
            <a:r>
              <a:rPr lang="ro-RO" i="1" dirty="0" err="1" smtClean="0"/>
              <a:t>summer</a:t>
            </a:r>
            <a:r>
              <a:rPr lang="ro-RO" i="1" dirty="0" smtClean="0"/>
              <a:t> </a:t>
            </a:r>
            <a:r>
              <a:rPr lang="ro-RO" i="1" dirty="0" err="1" smtClean="0"/>
              <a:t>school</a:t>
            </a:r>
            <a:r>
              <a:rPr lang="ro-RO" i="1" dirty="0" smtClean="0"/>
              <a:t> </a:t>
            </a:r>
            <a:r>
              <a:rPr lang="ro-RO" i="1" dirty="0" err="1" smtClean="0"/>
              <a:t>was</a:t>
            </a:r>
            <a:r>
              <a:rPr lang="ro-RO" i="1" dirty="0" smtClean="0"/>
              <a:t> an </a:t>
            </a:r>
            <a:r>
              <a:rPr lang="ro-RO" i="1" dirty="0" err="1" smtClean="0"/>
              <a:t>opportunity</a:t>
            </a:r>
            <a:r>
              <a:rPr lang="ro-RO" i="1" dirty="0" smtClean="0"/>
              <a:t> </a:t>
            </a:r>
            <a:r>
              <a:rPr lang="ro-RO" i="1" dirty="0" err="1" smtClean="0"/>
              <a:t>to</a:t>
            </a:r>
            <a:r>
              <a:rPr lang="ro-RO" i="1" dirty="0" smtClean="0"/>
              <a:t> </a:t>
            </a:r>
            <a:r>
              <a:rPr lang="ro-RO" i="1" dirty="0" err="1" smtClean="0"/>
              <a:t>learn</a:t>
            </a:r>
            <a:r>
              <a:rPr lang="ro-RO" i="1" dirty="0" smtClean="0"/>
              <a:t> </a:t>
            </a:r>
            <a:r>
              <a:rPr lang="ro-RO" i="1" dirty="0" err="1" smtClean="0"/>
              <a:t>new</a:t>
            </a:r>
            <a:r>
              <a:rPr lang="ro-RO" i="1" dirty="0" smtClean="0"/>
              <a:t> </a:t>
            </a:r>
            <a:r>
              <a:rPr lang="ro-RO" i="1" dirty="0" err="1" smtClean="0"/>
              <a:t>things</a:t>
            </a:r>
            <a:r>
              <a:rPr lang="ro-RO" i="1" dirty="0" smtClean="0"/>
              <a:t> in </a:t>
            </a:r>
            <a:r>
              <a:rPr lang="ro-RO" i="1" dirty="0" err="1" smtClean="0"/>
              <a:t>the</a:t>
            </a:r>
            <a:r>
              <a:rPr lang="ro-RO" i="1" dirty="0" smtClean="0"/>
              <a:t> </a:t>
            </a:r>
            <a:r>
              <a:rPr lang="ro-RO" i="1" dirty="0" err="1" smtClean="0"/>
              <a:t>hydrological</a:t>
            </a:r>
            <a:r>
              <a:rPr lang="ro-RO" i="1" dirty="0" smtClean="0"/>
              <a:t> </a:t>
            </a:r>
            <a:r>
              <a:rPr lang="ro-RO" i="1" dirty="0" err="1" smtClean="0"/>
              <a:t>modelling</a:t>
            </a:r>
            <a:r>
              <a:rPr lang="ro-RO" i="1" dirty="0" smtClean="0"/>
              <a:t> </a:t>
            </a:r>
            <a:r>
              <a:rPr lang="ro-RO" i="1" dirty="0" err="1" smtClean="0"/>
              <a:t>domain</a:t>
            </a:r>
            <a:r>
              <a:rPr lang="ro-RO" i="1" dirty="0" smtClean="0"/>
              <a:t> </a:t>
            </a:r>
            <a:r>
              <a:rPr lang="ro-RO" i="1" dirty="0" err="1" smtClean="0"/>
              <a:t>and</a:t>
            </a:r>
            <a:r>
              <a:rPr lang="ro-RO" i="1" dirty="0" smtClean="0"/>
              <a:t> I </a:t>
            </a:r>
            <a:r>
              <a:rPr lang="ro-RO" i="1" dirty="0" err="1" smtClean="0"/>
              <a:t>trully</a:t>
            </a:r>
            <a:r>
              <a:rPr lang="ro-RO" i="1" dirty="0" smtClean="0"/>
              <a:t> </a:t>
            </a:r>
            <a:r>
              <a:rPr lang="ro-RO" i="1" dirty="0" err="1" smtClean="0"/>
              <a:t>hope</a:t>
            </a:r>
            <a:r>
              <a:rPr lang="ro-RO" i="1" dirty="0" smtClean="0"/>
              <a:t> </a:t>
            </a:r>
            <a:r>
              <a:rPr lang="ro-RO" i="1" dirty="0" err="1" smtClean="0"/>
              <a:t>that</a:t>
            </a:r>
            <a:r>
              <a:rPr lang="ro-RO" i="1" dirty="0" smtClean="0"/>
              <a:t> </a:t>
            </a:r>
            <a:r>
              <a:rPr lang="ro-RO" i="1" dirty="0" err="1" smtClean="0"/>
              <a:t>we</a:t>
            </a:r>
            <a:r>
              <a:rPr lang="ro-RO" i="1" dirty="0" smtClean="0"/>
              <a:t> </a:t>
            </a:r>
            <a:r>
              <a:rPr lang="ro-RO" i="1" dirty="0" err="1" smtClean="0"/>
              <a:t>will</a:t>
            </a:r>
            <a:r>
              <a:rPr lang="ro-RO" i="1" dirty="0" smtClean="0"/>
              <a:t> </a:t>
            </a:r>
            <a:r>
              <a:rPr lang="ro-RO" i="1" dirty="0" err="1" smtClean="0"/>
              <a:t>work</a:t>
            </a:r>
            <a:r>
              <a:rPr lang="ro-RO" i="1" dirty="0" smtClean="0"/>
              <a:t> </a:t>
            </a:r>
            <a:r>
              <a:rPr lang="ro-RO" i="1" dirty="0" err="1" smtClean="0"/>
              <a:t>together</a:t>
            </a:r>
            <a:r>
              <a:rPr lang="ro-RO" i="1" dirty="0" smtClean="0"/>
              <a:t> </a:t>
            </a:r>
            <a:r>
              <a:rPr lang="ro-RO" i="1" dirty="0" err="1" smtClean="0"/>
              <a:t>again</a:t>
            </a:r>
            <a:r>
              <a:rPr lang="ro-RO" i="1" smtClean="0"/>
              <a:t>”</a:t>
            </a:r>
            <a:endParaRPr lang="ro-RO"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Summer School Thoughts</a:t>
            </a:r>
            <a:endParaRPr lang="ro-RO" dirty="0"/>
          </a:p>
        </p:txBody>
      </p:sp>
      <p:sp>
        <p:nvSpPr>
          <p:cNvPr id="3" name="Content Placeholder 2"/>
          <p:cNvSpPr>
            <a:spLocks noGrp="1"/>
          </p:cNvSpPr>
          <p:nvPr>
            <p:ph idx="1"/>
          </p:nvPr>
        </p:nvSpPr>
        <p:spPr/>
        <p:txBody>
          <a:bodyPr>
            <a:normAutofit/>
          </a:bodyPr>
          <a:lstStyle/>
          <a:p>
            <a:r>
              <a:rPr lang="ro-RO" dirty="0" smtClean="0"/>
              <a:t>George:</a:t>
            </a:r>
          </a:p>
          <a:p>
            <a:pPr>
              <a:buNone/>
            </a:pPr>
            <a:r>
              <a:rPr lang="ro-RO" dirty="0" smtClean="0"/>
              <a:t>“</a:t>
            </a:r>
            <a:r>
              <a:rPr lang="en-US" i="1" dirty="0" smtClean="0"/>
              <a:t>I am glad I had the chance to be involved in the </a:t>
            </a:r>
            <a:r>
              <a:rPr lang="en-US" i="1" dirty="0" err="1" smtClean="0"/>
              <a:t>Hydroinformatics</a:t>
            </a:r>
            <a:r>
              <a:rPr lang="en-US" i="1" dirty="0" smtClean="0"/>
              <a:t> Summer School. Here we all worked together and I also could test my programming abilities. It was a great thing for me and an opportunity.”</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Summer School Thoughts</a:t>
            </a:r>
            <a:endParaRPr lang="ro-RO" dirty="0"/>
          </a:p>
        </p:txBody>
      </p:sp>
      <p:sp>
        <p:nvSpPr>
          <p:cNvPr id="3" name="Content Placeholder 2"/>
          <p:cNvSpPr>
            <a:spLocks noGrp="1"/>
          </p:cNvSpPr>
          <p:nvPr>
            <p:ph idx="1"/>
          </p:nvPr>
        </p:nvSpPr>
        <p:spPr/>
        <p:txBody>
          <a:bodyPr>
            <a:normAutofit fontScale="92500" lnSpcReduction="20000"/>
          </a:bodyPr>
          <a:lstStyle/>
          <a:p>
            <a:r>
              <a:rPr lang="ro-RO" dirty="0" smtClean="0"/>
              <a:t>Lucian:</a:t>
            </a:r>
          </a:p>
          <a:p>
            <a:pPr>
              <a:buNone/>
            </a:pPr>
            <a:r>
              <a:rPr lang="ro-RO" dirty="0" smtClean="0"/>
              <a:t>“</a:t>
            </a:r>
            <a:r>
              <a:rPr lang="ro-RO" i="1" dirty="0" smtClean="0"/>
              <a:t>I am very glad I have been part of this Summer School. Being able to meet specialists in this area of Hydrology and working together to achieve something useful for both sides was such an experience. I would like to thank my teammates who are very kind and professional people and also to the entire collective </a:t>
            </a:r>
            <a:r>
              <a:rPr lang="ro-RO" i="1" dirty="0" err="1" smtClean="0"/>
              <a:t>both</a:t>
            </a:r>
            <a:r>
              <a:rPr lang="ro-RO" i="1" dirty="0" smtClean="0"/>
              <a:t> prof</a:t>
            </a:r>
            <a:r>
              <a:rPr lang="en-US" i="1" dirty="0" smtClean="0"/>
              <a:t>f</a:t>
            </a:r>
            <a:r>
              <a:rPr lang="ro-RO" i="1" dirty="0" err="1" smtClean="0"/>
              <a:t>esors</a:t>
            </a:r>
            <a:r>
              <a:rPr lang="ro-RO" i="1" dirty="0" smtClean="0"/>
              <a:t> and team-involved persons. Working with them and sharing ideas is such a treassure for my mind and heart</a:t>
            </a:r>
            <a:r>
              <a:rPr lang="ro-RO" dirty="0" smtClean="0"/>
              <a:t>.”</a:t>
            </a:r>
            <a:endParaRPr lang="ro-R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 !</a:t>
            </a:r>
            <a:endParaRPr lang="ro-RO" dirty="0"/>
          </a:p>
        </p:txBody>
      </p:sp>
      <p:sp>
        <p:nvSpPr>
          <p:cNvPr id="7" name="Subtitle 6"/>
          <p:cNvSpPr>
            <a:spLocks noGrp="1"/>
          </p:cNvSpPr>
          <p:nvPr>
            <p:ph type="subTitle" idx="1"/>
          </p:nvPr>
        </p:nvSpPr>
        <p:spPr/>
        <p:txBody>
          <a:bodyPr/>
          <a:lstStyle/>
          <a:p>
            <a:r>
              <a:rPr lang="en-US" dirty="0" smtClean="0"/>
              <a:t>We welcome any questions</a:t>
            </a:r>
            <a:endParaRPr lang="ro-R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Why HEC-HMSens ?</a:t>
            </a:r>
            <a:endParaRPr lang="ro-RO" dirty="0"/>
          </a:p>
        </p:txBody>
      </p:sp>
      <p:sp>
        <p:nvSpPr>
          <p:cNvPr id="3" name="Content Placeholder 2"/>
          <p:cNvSpPr>
            <a:spLocks noGrp="1"/>
          </p:cNvSpPr>
          <p:nvPr>
            <p:ph idx="1"/>
          </p:nvPr>
        </p:nvSpPr>
        <p:spPr/>
        <p:txBody>
          <a:bodyPr/>
          <a:lstStyle/>
          <a:p>
            <a:r>
              <a:rPr lang="ro-RO" dirty="0" smtClean="0"/>
              <a:t>We tried to find an intuitive name for our App and HEC-HMSens stands for HEC-HMS Sensitivity</a:t>
            </a:r>
          </a:p>
          <a:p>
            <a:r>
              <a:rPr lang="ro-RO" dirty="0" smtClean="0"/>
              <a:t>Our application is a good tool for perfoming Sensitivity Analysis in order to compair results and to estimate better values for the parameters</a:t>
            </a:r>
          </a:p>
          <a:p>
            <a:pPr>
              <a:buNone/>
            </a:pPr>
            <a:endParaRPr lang="ro-RO"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ro-RO" dirty="0" smtClean="0"/>
              <a:t>Design and GUI</a:t>
            </a:r>
            <a:endParaRPr lang="ro-RO" dirty="0"/>
          </a:p>
        </p:txBody>
      </p:sp>
      <p:sp>
        <p:nvSpPr>
          <p:cNvPr id="8" name="Content Placeholder 7"/>
          <p:cNvSpPr>
            <a:spLocks noGrp="1"/>
          </p:cNvSpPr>
          <p:nvPr>
            <p:ph idx="1"/>
          </p:nvPr>
        </p:nvSpPr>
        <p:spPr/>
        <p:txBody>
          <a:bodyPr/>
          <a:lstStyle/>
          <a:p>
            <a:r>
              <a:rPr lang="ro-RO" dirty="0" smtClean="0"/>
              <a:t>The GUI consists of :</a:t>
            </a:r>
          </a:p>
          <a:p>
            <a:r>
              <a:rPr lang="ro-RO" i="1" dirty="0" smtClean="0"/>
              <a:t>Four sliders </a:t>
            </a:r>
            <a:r>
              <a:rPr lang="ro-RO" dirty="0" smtClean="0"/>
              <a:t>for varying the parameters (SSC Curve Number, Snyder Lag Number and Recession Constant together with </a:t>
            </a:r>
            <a:r>
              <a:rPr lang="ro-RO" dirty="0" err="1" smtClean="0"/>
              <a:t>the</a:t>
            </a:r>
            <a:r>
              <a:rPr lang="ro-RO" dirty="0" smtClean="0"/>
              <a:t> </a:t>
            </a:r>
            <a:r>
              <a:rPr lang="ro-RO" dirty="0" err="1" smtClean="0"/>
              <a:t>precipitation</a:t>
            </a:r>
            <a:r>
              <a:rPr lang="ro-RO" dirty="0" smtClean="0"/>
              <a:t> percentage)</a:t>
            </a:r>
          </a:p>
          <a:p>
            <a:r>
              <a:rPr lang="en-US" i="1" dirty="0" smtClean="0"/>
              <a:t>Three</a:t>
            </a:r>
            <a:r>
              <a:rPr lang="ro-RO" i="1" dirty="0" smtClean="0"/>
              <a:t> check boxes </a:t>
            </a:r>
            <a:endParaRPr lang="ro-RO" dirty="0" smtClean="0"/>
          </a:p>
          <a:p>
            <a:r>
              <a:rPr lang="ro-RO" i="1" dirty="0" err="1" smtClean="0"/>
              <a:t>Two</a:t>
            </a:r>
            <a:r>
              <a:rPr lang="ro-RO" i="1" dirty="0" smtClean="0"/>
              <a:t> </a:t>
            </a:r>
            <a:r>
              <a:rPr lang="ro-RO" i="1" dirty="0" err="1" smtClean="0"/>
              <a:t>plots</a:t>
            </a:r>
            <a:r>
              <a:rPr lang="ro-RO" i="1" dirty="0" smtClean="0"/>
              <a:t> </a:t>
            </a:r>
            <a:r>
              <a:rPr lang="ro-RO" dirty="0" smtClean="0"/>
              <a:t>(Hyetograph and Hydrograph)</a:t>
            </a:r>
          </a:p>
          <a:p>
            <a:r>
              <a:rPr lang="ro-RO" dirty="0" smtClean="0"/>
              <a:t>The </a:t>
            </a:r>
            <a:r>
              <a:rPr lang="ro-RO" i="1" dirty="0" smtClean="0"/>
              <a:t>START button</a:t>
            </a:r>
            <a:endParaRPr lang="ro-RO"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The Graphical User Interface</a:t>
            </a:r>
            <a:endParaRPr lang="ro-RO" dirty="0"/>
          </a:p>
        </p:txBody>
      </p:sp>
      <p:pic>
        <p:nvPicPr>
          <p:cNvPr id="6" name="Content Placeholder 5" descr="GUI RESIZED.PNG"/>
          <p:cNvPicPr>
            <a:picLocks noGrp="1" noChangeAspect="1"/>
          </p:cNvPicPr>
          <p:nvPr>
            <p:ph idx="1"/>
          </p:nvPr>
        </p:nvPicPr>
        <p:blipFill>
          <a:blip r:embed="rId2" cstate="print"/>
          <a:stretch>
            <a:fillRect/>
          </a:stretch>
        </p:blipFill>
        <p:spPr>
          <a:xfrm>
            <a:off x="1296442" y="1600200"/>
            <a:ext cx="6551116"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Design and GUI (2)</a:t>
            </a:r>
            <a:endParaRPr lang="ro-RO" dirty="0"/>
          </a:p>
        </p:txBody>
      </p:sp>
      <p:sp>
        <p:nvSpPr>
          <p:cNvPr id="3" name="Content Placeholder 2"/>
          <p:cNvSpPr>
            <a:spLocks noGrp="1"/>
          </p:cNvSpPr>
          <p:nvPr>
            <p:ph idx="1"/>
          </p:nvPr>
        </p:nvSpPr>
        <p:spPr/>
        <p:txBody>
          <a:bodyPr/>
          <a:lstStyle/>
          <a:p>
            <a:r>
              <a:rPr lang="ro-RO" dirty="0" smtClean="0"/>
              <a:t>Additional to the slider bars we added text boxes to make it easier for the user to introduce a precise number </a:t>
            </a:r>
            <a:r>
              <a:rPr lang="ro-RO" dirty="0" err="1" smtClean="0"/>
              <a:t>if</a:t>
            </a:r>
            <a:r>
              <a:rPr lang="ro-RO" dirty="0" smtClean="0"/>
              <a:t> </a:t>
            </a:r>
            <a:r>
              <a:rPr lang="ro-RO" dirty="0" err="1" smtClean="0"/>
              <a:t>needed</a:t>
            </a:r>
            <a:endParaRPr lang="ro-RO" dirty="0" smtClean="0"/>
          </a:p>
          <a:p>
            <a:pPr>
              <a:buNone/>
            </a:pPr>
            <a:endParaRPr lang="ro-RO" dirty="0" smtClean="0"/>
          </a:p>
          <a:p>
            <a:endParaRPr lang="ro-RO" dirty="0"/>
          </a:p>
        </p:txBody>
      </p:sp>
      <p:pic>
        <p:nvPicPr>
          <p:cNvPr id="3074" name="Picture 2" descr="C:\Users\Lucian\Desktop\Screenshots\Screenshots\Interfata3.PNG"/>
          <p:cNvPicPr>
            <a:picLocks noChangeAspect="1" noChangeArrowheads="1"/>
          </p:cNvPicPr>
          <p:nvPr/>
        </p:nvPicPr>
        <p:blipFill>
          <a:blip r:embed="rId2" cstate="print"/>
          <a:srcRect/>
          <a:stretch>
            <a:fillRect/>
          </a:stretch>
        </p:blipFill>
        <p:spPr bwMode="auto">
          <a:xfrm>
            <a:off x="1905000" y="3581400"/>
            <a:ext cx="5202237" cy="214306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Design and GUI (3)</a:t>
            </a:r>
            <a:endParaRPr lang="ro-RO" dirty="0"/>
          </a:p>
        </p:txBody>
      </p:sp>
      <p:sp>
        <p:nvSpPr>
          <p:cNvPr id="3" name="Content Placeholder 2"/>
          <p:cNvSpPr>
            <a:spLocks noGrp="1"/>
          </p:cNvSpPr>
          <p:nvPr>
            <p:ph idx="1"/>
          </p:nvPr>
        </p:nvSpPr>
        <p:spPr/>
        <p:txBody>
          <a:bodyPr/>
          <a:lstStyle/>
          <a:p>
            <a:r>
              <a:rPr lang="ro-RO" dirty="0" smtClean="0"/>
              <a:t>It is developed using Java Programming Language due to the OOP </a:t>
            </a:r>
            <a:r>
              <a:rPr lang="ro-RO" dirty="0" err="1" smtClean="0"/>
              <a:t>combined</a:t>
            </a:r>
            <a:r>
              <a:rPr lang="ro-RO" dirty="0" smtClean="0"/>
              <a:t> with the graphical design facilities</a:t>
            </a:r>
          </a:p>
          <a:p>
            <a:r>
              <a:rPr lang="ro-RO" dirty="0" smtClean="0"/>
              <a:t>Our application runs </a:t>
            </a:r>
            <a:r>
              <a:rPr lang="ro-RO" dirty="0" err="1" smtClean="0"/>
              <a:t>scripts</a:t>
            </a:r>
            <a:r>
              <a:rPr lang="ro-RO" dirty="0" smtClean="0"/>
              <a:t> (</a:t>
            </a:r>
            <a:r>
              <a:rPr lang="ro-RO" i="1" dirty="0" err="1" smtClean="0"/>
              <a:t>batch</a:t>
            </a:r>
            <a:r>
              <a:rPr lang="ro-RO" i="1" dirty="0" smtClean="0"/>
              <a:t> files that launch </a:t>
            </a:r>
            <a:r>
              <a:rPr lang="ro-RO" i="1" dirty="0" err="1" smtClean="0"/>
              <a:t>Jython</a:t>
            </a:r>
            <a:r>
              <a:rPr lang="ro-RO" i="1" dirty="0" smtClean="0"/>
              <a:t> </a:t>
            </a:r>
            <a:r>
              <a:rPr lang="ro-RO" i="1" dirty="0" err="1" smtClean="0"/>
              <a:t>scripts</a:t>
            </a:r>
            <a:r>
              <a:rPr lang="ro-RO" i="1" dirty="0" smtClean="0"/>
              <a:t> written in HEC-DSS’s Editor and CMD executables</a:t>
            </a:r>
            <a:r>
              <a:rPr lang="ro-RO" dirty="0" smtClean="0"/>
              <a:t>) to </a:t>
            </a:r>
            <a:r>
              <a:rPr lang="ro-RO" b="1" dirty="0" smtClean="0"/>
              <a:t>automate</a:t>
            </a:r>
            <a:r>
              <a:rPr lang="ro-RO" dirty="0" smtClean="0"/>
              <a:t> the process of launching HEC-HMS, running the Simulation Model or overwriting data</a:t>
            </a:r>
          </a:p>
          <a:p>
            <a:endParaRPr lang="ro-RO" dirty="0" smtClean="0"/>
          </a:p>
          <a:p>
            <a:endParaRPr lang="ro-R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Design and GUI (4)</a:t>
            </a:r>
            <a:endParaRPr lang="ro-RO" dirty="0"/>
          </a:p>
        </p:txBody>
      </p:sp>
      <p:sp>
        <p:nvSpPr>
          <p:cNvPr id="3" name="Content Placeholder 2"/>
          <p:cNvSpPr>
            <a:spLocks noGrp="1"/>
          </p:cNvSpPr>
          <p:nvPr>
            <p:ph idx="1"/>
          </p:nvPr>
        </p:nvSpPr>
        <p:spPr/>
        <p:txBody>
          <a:bodyPr/>
          <a:lstStyle/>
          <a:p>
            <a:r>
              <a:rPr lang="ro-RO" dirty="0" smtClean="0"/>
              <a:t>HEC-HMSens is USER-FRIENDLY, every time a value outside the range is introduced it pops up a </a:t>
            </a:r>
            <a:r>
              <a:rPr lang="ro-RO" dirty="0" smtClean="0"/>
              <a:t>window </a:t>
            </a:r>
            <a:r>
              <a:rPr lang="ro-RO" dirty="0" smtClean="0"/>
              <a:t>to indicate this error.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smtClean="0"/>
              <a:t>Functionality</a:t>
            </a:r>
            <a:endParaRPr lang="ro-RO" dirty="0"/>
          </a:p>
        </p:txBody>
      </p:sp>
      <p:sp>
        <p:nvSpPr>
          <p:cNvPr id="3" name="Content Placeholder 2"/>
          <p:cNvSpPr>
            <a:spLocks noGrp="1"/>
          </p:cNvSpPr>
          <p:nvPr>
            <p:ph idx="1"/>
          </p:nvPr>
        </p:nvSpPr>
        <p:spPr/>
        <p:txBody>
          <a:bodyPr/>
          <a:lstStyle/>
          <a:p>
            <a:r>
              <a:rPr lang="ro-RO" dirty="0" smtClean="0"/>
              <a:t>The steps that define the background functionality are as </a:t>
            </a:r>
            <a:r>
              <a:rPr lang="ro-RO" dirty="0" err="1" smtClean="0"/>
              <a:t>follows</a:t>
            </a:r>
            <a:r>
              <a:rPr lang="ro-RO" dirty="0" smtClean="0"/>
              <a:t>:</a:t>
            </a:r>
          </a:p>
          <a:p>
            <a:pPr marL="514350" indent="-514350">
              <a:buFont typeface="+mj-lt"/>
              <a:buAutoNum type="arabicPeriod"/>
            </a:pPr>
            <a:r>
              <a:rPr lang="en-US" dirty="0" smtClean="0"/>
              <a:t>START button triggers the beginning of the background execution </a:t>
            </a:r>
            <a:endParaRPr lang="ro-RO" dirty="0" smtClean="0"/>
          </a:p>
          <a:p>
            <a:pPr marL="514350" indent="-514350">
              <a:buNone/>
            </a:pPr>
            <a:endParaRPr lang="ro-RO" dirty="0"/>
          </a:p>
        </p:txBody>
      </p:sp>
      <p:pic>
        <p:nvPicPr>
          <p:cNvPr id="4099" name="Picture 3" descr="C:\Users\Lucian\Desktop\Screenshots\Screenshots\Interfata4.PNG"/>
          <p:cNvPicPr>
            <a:picLocks noChangeAspect="1" noChangeArrowheads="1"/>
          </p:cNvPicPr>
          <p:nvPr/>
        </p:nvPicPr>
        <p:blipFill>
          <a:blip r:embed="rId2" cstate="print"/>
          <a:srcRect/>
          <a:stretch>
            <a:fillRect/>
          </a:stretch>
        </p:blipFill>
        <p:spPr bwMode="auto">
          <a:xfrm>
            <a:off x="3505200" y="4038600"/>
            <a:ext cx="1981200" cy="1094096"/>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o-RO" dirty="0"/>
          </a:p>
        </p:txBody>
      </p:sp>
      <p:sp>
        <p:nvSpPr>
          <p:cNvPr id="3" name="Content Placeholder 2"/>
          <p:cNvSpPr>
            <a:spLocks noGrp="1"/>
          </p:cNvSpPr>
          <p:nvPr>
            <p:ph idx="1"/>
          </p:nvPr>
        </p:nvSpPr>
        <p:spPr/>
        <p:txBody>
          <a:bodyPr>
            <a:normAutofit lnSpcReduction="10000"/>
          </a:bodyPr>
          <a:lstStyle/>
          <a:p>
            <a:pPr marL="514350" lvl="0" indent="-514350">
              <a:buNone/>
            </a:pPr>
            <a:r>
              <a:rPr lang="ro-RO" dirty="0" smtClean="0"/>
              <a:t>2. </a:t>
            </a:r>
            <a:r>
              <a:rPr lang="en-US" dirty="0" smtClean="0"/>
              <a:t>The program overwrites the</a:t>
            </a:r>
            <a:r>
              <a:rPr lang="ro-RO" dirty="0" smtClean="0"/>
              <a:t> new</a:t>
            </a:r>
            <a:r>
              <a:rPr lang="en-US" dirty="0" smtClean="0"/>
              <a:t> values of the</a:t>
            </a:r>
            <a:r>
              <a:rPr lang="ro-RO" smtClean="0"/>
              <a:t> </a:t>
            </a:r>
            <a:r>
              <a:rPr lang="en-US" smtClean="0"/>
              <a:t>parameters </a:t>
            </a:r>
            <a:r>
              <a:rPr lang="en-US" dirty="0" smtClean="0"/>
              <a:t>in the </a:t>
            </a:r>
            <a:r>
              <a:rPr lang="en-US" dirty="0" err="1" smtClean="0"/>
              <a:t>Siron</a:t>
            </a:r>
            <a:r>
              <a:rPr lang="ro-RO" dirty="0" smtClean="0"/>
              <a:t>.</a:t>
            </a:r>
            <a:r>
              <a:rPr lang="en-US" dirty="0" smtClean="0"/>
              <a:t>basin file</a:t>
            </a:r>
            <a:r>
              <a:rPr lang="ro-RO" dirty="0" smtClean="0"/>
              <a:t> and </a:t>
            </a:r>
            <a:r>
              <a:rPr lang="en-US" dirty="0" smtClean="0"/>
              <a:t>it writes the new value of Precipitation in Run_1.dss file </a:t>
            </a:r>
            <a:endParaRPr lang="ro-RO" dirty="0" smtClean="0"/>
          </a:p>
          <a:p>
            <a:pPr lvl="0">
              <a:buNone/>
            </a:pPr>
            <a:r>
              <a:rPr lang="ro-RO" dirty="0" smtClean="0"/>
              <a:t>3. </a:t>
            </a:r>
            <a:r>
              <a:rPr lang="en-US" dirty="0" smtClean="0"/>
              <a:t>HEC-HMS</a:t>
            </a:r>
            <a:r>
              <a:rPr lang="ro-RO" dirty="0" smtClean="0"/>
              <a:t> is launched</a:t>
            </a:r>
            <a:r>
              <a:rPr lang="en-US" dirty="0" smtClean="0"/>
              <a:t> and Computes Run1 Simulation </a:t>
            </a:r>
            <a:endParaRPr lang="ro-RO" dirty="0" smtClean="0"/>
          </a:p>
          <a:p>
            <a:pPr lvl="0">
              <a:buNone/>
            </a:pPr>
            <a:r>
              <a:rPr lang="ro-RO" dirty="0" smtClean="0"/>
              <a:t>4. Two </a:t>
            </a:r>
            <a:r>
              <a:rPr lang="en-US" dirty="0" err="1" smtClean="0"/>
              <a:t>Jython</a:t>
            </a:r>
            <a:r>
              <a:rPr lang="en-US" dirty="0" smtClean="0"/>
              <a:t> scripts create two plots</a:t>
            </a:r>
            <a:r>
              <a:rPr lang="ro-RO" dirty="0" smtClean="0"/>
              <a:t> based on the information provided from the Run1 Simulation being brought in GUI</a:t>
            </a:r>
            <a:endParaRPr lang="ro-R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617</TotalTime>
  <Words>504</Words>
  <Application>Microsoft Office PowerPoint</Application>
  <PresentationFormat>On-screen Show (4:3)</PresentationFormat>
  <Paragraphs>47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HEC-HMSens</vt:lpstr>
      <vt:lpstr>Why HEC-HMSens ?</vt:lpstr>
      <vt:lpstr>Design and GUI</vt:lpstr>
      <vt:lpstr>The Graphical User Interface</vt:lpstr>
      <vt:lpstr>Design and GUI (2)</vt:lpstr>
      <vt:lpstr>Design and GUI (3)</vt:lpstr>
      <vt:lpstr>Design and GUI (4)</vt:lpstr>
      <vt:lpstr>Functionality</vt:lpstr>
      <vt:lpstr>Slide 9</vt:lpstr>
      <vt:lpstr>Hydrograph</vt:lpstr>
      <vt:lpstr>Hyetograph</vt:lpstr>
      <vt:lpstr>Advantages</vt:lpstr>
      <vt:lpstr>Disavantages</vt:lpstr>
      <vt:lpstr>Summer School Thoughts</vt:lpstr>
      <vt:lpstr>Summer School Thoughts</vt:lpstr>
      <vt:lpstr>Summer School Thoughts</vt:lpstr>
      <vt:lpstr>Thank you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HEC-HMSens</dc:title>
  <dc:creator>Lucian</dc:creator>
  <cp:lastModifiedBy>Lucian</cp:lastModifiedBy>
  <cp:revision>39</cp:revision>
  <dcterms:created xsi:type="dcterms:W3CDTF">2006-08-16T00:00:00Z</dcterms:created>
  <dcterms:modified xsi:type="dcterms:W3CDTF">2016-07-27T15:27:02Z</dcterms:modified>
</cp:coreProperties>
</file>