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8"/>
  </p:notesMasterIdLst>
  <p:handoutMasterIdLst>
    <p:handoutMasterId r:id="rId39"/>
  </p:handoutMasterIdLst>
  <p:sldIdLst>
    <p:sldId id="256" r:id="rId3"/>
    <p:sldId id="268" r:id="rId4"/>
    <p:sldId id="269" r:id="rId5"/>
    <p:sldId id="306"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015" autoAdjust="0"/>
    <p:restoredTop sz="94660"/>
  </p:normalViewPr>
  <p:slideViewPr>
    <p:cSldViewPr showGuides="1">
      <p:cViewPr varScale="1">
        <p:scale>
          <a:sx n="67" d="100"/>
          <a:sy n="67" d="100"/>
        </p:scale>
        <p:origin x="-465" y="-48"/>
      </p:cViewPr>
      <p:guideLst>
        <p:guide orient="horz" pos="2160"/>
        <p:guide pos="3839"/>
        <p:guide pos="1007"/>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B7646E-8811-423A-9C42-2CBFADA00A96}" type="datetimeFigureOut">
              <a:rPr lang="en-US" smtClean="0"/>
              <a:pPr/>
              <a:t>10-Feb-16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60E59-1627-4404-ACC5-51C744AB0F27}" type="slidenum">
              <a:rPr lang="en-US" smtClean="0"/>
              <a:pPr/>
              <a:t>‹#›</a:t>
            </a:fld>
            <a:endParaRPr lang="en-US"/>
          </a:p>
        </p:txBody>
      </p:sp>
    </p:spTree>
    <p:extLst>
      <p:ext uri="{BB962C8B-B14F-4D97-AF65-F5344CB8AC3E}">
        <p14:creationId xmlns=""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D677E230-58DD-43ED-96A1-552DDAB53532}" type="datetimeFigureOut">
              <a:rPr lang="en-US" smtClean="0"/>
              <a:pPr/>
              <a:t>10-Feb-16</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a:xfrm>
            <a:off x="121888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1" name="Rectangle 10"/>
          <p:cNvSpPr/>
          <p:nvPr/>
        </p:nvSpPr>
        <p:spPr>
          <a:xfrm>
            <a:off x="0" y="0"/>
            <a:ext cx="121888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2" name="Rectangle 11"/>
          <p:cNvSpPr/>
          <p:nvPr userDrawn="1"/>
        </p:nvSpPr>
        <p:spPr>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3" name="Straight Connector 12"/>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5" name="Straight Connector 14"/>
          <p:cNvCxnSpPr/>
          <p:nvPr/>
        </p:nvCxnSpPr>
        <p:spPr bwMode="white">
          <a:xfrm>
            <a:off x="12188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0"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2428669" y="1600200"/>
            <a:ext cx="8329031" cy="2680127"/>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2428669" y="4344915"/>
            <a:ext cx="7516442"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pic>
        <p:nvPicPr>
          <p:cNvPr id="1026" name="Picture 2"/>
          <p:cNvPicPr>
            <a:picLocks noChangeAspect="1" noChangeArrowheads="1"/>
          </p:cNvPicPr>
          <p:nvPr userDrawn="1"/>
        </p:nvPicPr>
        <p:blipFill>
          <a:blip r:embed="rId2"/>
          <a:srcRect/>
          <a:stretch>
            <a:fillRect/>
          </a:stretch>
        </p:blipFill>
        <p:spPr bwMode="auto">
          <a:xfrm>
            <a:off x="88438" y="5643578"/>
            <a:ext cx="1039043" cy="1214422"/>
          </a:xfrm>
          <a:prstGeom prst="rect">
            <a:avLst/>
          </a:prstGeom>
          <a:noFill/>
          <a:ln w="9525">
            <a:noFill/>
            <a:miter lim="800000"/>
            <a:headEnd/>
            <a:tailEnd/>
          </a:ln>
          <a:effectLst/>
        </p:spPr>
      </p:pic>
      <p:pic>
        <p:nvPicPr>
          <p:cNvPr id="1029" name="Picture 5" descr="European Union Flag"/>
          <p:cNvPicPr>
            <a:picLocks noChangeAspect="1" noChangeArrowheads="1"/>
          </p:cNvPicPr>
          <p:nvPr userDrawn="1"/>
        </p:nvPicPr>
        <p:blipFill>
          <a:blip r:embed="rId3"/>
          <a:srcRect/>
          <a:stretch>
            <a:fillRect/>
          </a:stretch>
        </p:blipFill>
        <p:spPr bwMode="auto">
          <a:xfrm>
            <a:off x="9952064" y="0"/>
            <a:ext cx="1370204" cy="928694"/>
          </a:xfrm>
          <a:prstGeom prst="rect">
            <a:avLst/>
          </a:prstGeom>
          <a:noFill/>
        </p:spPr>
      </p:pic>
      <p:sp>
        <p:nvSpPr>
          <p:cNvPr id="21" name="Rectangle 20"/>
          <p:cNvSpPr/>
          <p:nvPr userDrawn="1"/>
        </p:nvSpPr>
        <p:spPr>
          <a:xfrm>
            <a:off x="9259866" y="928670"/>
            <a:ext cx="2928959" cy="646331"/>
          </a:xfrm>
          <a:prstGeom prst="rect">
            <a:avLst/>
          </a:prstGeom>
        </p:spPr>
        <p:txBody>
          <a:bodyPr wrap="square">
            <a:spAutoFit/>
          </a:bodyPr>
          <a:lstStyle/>
          <a:p>
            <a:r>
              <a:rPr lang="en-US" sz="1800" kern="1200" baseline="0" dirty="0" smtClean="0">
                <a:solidFill>
                  <a:schemeClr val="tx2"/>
                </a:solidFill>
                <a:latin typeface="+mn-lt"/>
                <a:ea typeface="+mn-ea"/>
                <a:cs typeface="+mn-cs"/>
              </a:rPr>
              <a:t>This project is funded by </a:t>
            </a:r>
          </a:p>
          <a:p>
            <a:pPr algn="ctr"/>
            <a:r>
              <a:rPr lang="en-US" sz="1800" kern="1200" baseline="0" dirty="0" smtClean="0">
                <a:solidFill>
                  <a:schemeClr val="tx2"/>
                </a:solidFill>
                <a:latin typeface="+mn-lt"/>
                <a:ea typeface="+mn-ea"/>
                <a:cs typeface="+mn-cs"/>
              </a:rPr>
              <a:t>the European Union </a:t>
            </a:r>
            <a:endParaRPr lang="en-US" dirty="0">
              <a:solidFill>
                <a:schemeClr val="tx2"/>
              </a:solidFill>
            </a:endParaRPr>
          </a:p>
        </p:txBody>
      </p:sp>
      <p:pic>
        <p:nvPicPr>
          <p:cNvPr id="22" name="Picture 21" descr="http://www.upb.ro/i/content/Sigla_UPB_color.jpg"/>
          <p:cNvPicPr/>
          <p:nvPr userDrawn="1"/>
        </p:nvPicPr>
        <p:blipFill>
          <a:blip r:embed="rId4"/>
          <a:srcRect/>
          <a:stretch>
            <a:fillRect/>
          </a:stretch>
        </p:blipFill>
        <p:spPr bwMode="auto">
          <a:xfrm>
            <a:off x="5165718" y="5857892"/>
            <a:ext cx="857256" cy="857256"/>
          </a:xfrm>
          <a:prstGeom prst="rect">
            <a:avLst/>
          </a:prstGeom>
          <a:noFill/>
          <a:ln w="9525">
            <a:noFill/>
            <a:miter lim="800000"/>
            <a:headEnd/>
            <a:tailEnd/>
          </a:ln>
        </p:spPr>
      </p:pic>
      <p:pic>
        <p:nvPicPr>
          <p:cNvPr id="23" name="Picture 22" descr="http://img3.www.unimib.it/upload/pag/65914131/0/lo/logoist.jpg"/>
          <p:cNvPicPr/>
          <p:nvPr userDrawn="1"/>
        </p:nvPicPr>
        <p:blipFill>
          <a:blip r:embed="rId5">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951668" y="5857892"/>
            <a:ext cx="785818" cy="857256"/>
          </a:xfrm>
          <a:prstGeom prst="rect">
            <a:avLst/>
          </a:prstGeom>
          <a:noFill/>
          <a:ln>
            <a:noFill/>
          </a:ln>
        </p:spPr>
      </p:pic>
      <p:pic>
        <p:nvPicPr>
          <p:cNvPr id="24" name="Grafik 2"/>
          <p:cNvPicPr/>
          <p:nvPr userDrawn="1"/>
        </p:nvPicPr>
        <p:blipFill>
          <a:blip r:embed="rId6"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2179710" y="5964230"/>
            <a:ext cx="2022842" cy="599424"/>
          </a:xfrm>
          <a:prstGeom prst="rect">
            <a:avLst/>
          </a:prstGeom>
        </p:spPr>
      </p:pic>
      <p:pic>
        <p:nvPicPr>
          <p:cNvPr id="25" name="Picture 24" descr="UNESCO-IHE_LOGO-RGB.jpg"/>
          <p:cNvPicPr/>
          <p:nvPr userDrawn="1"/>
        </p:nvPicPr>
        <p:blipFill>
          <a:blip r:embed="rId7" cstate="print"/>
          <a:stretch>
            <a:fillRect/>
          </a:stretch>
        </p:blipFill>
        <p:spPr>
          <a:xfrm>
            <a:off x="8594742" y="6000768"/>
            <a:ext cx="2214578" cy="571504"/>
          </a:xfrm>
          <a:prstGeom prst="rect">
            <a:avLst/>
          </a:prstGeom>
        </p:spPr>
      </p:pic>
    </p:spTree>
    <p:extLst>
      <p:ext uri="{BB962C8B-B14F-4D97-AF65-F5344CB8AC3E}">
        <p14:creationId xmlns="" xmlns:p14="http://schemas.microsoft.com/office/powerpoint/2010/main" val="38179559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2C6F8EA-316C-41DE-B9A4-EDCC3A85ED9A}" type="datetimeFigureOut">
              <a:rPr lang="en-US"/>
              <a:pPr/>
              <a:t>10-Feb-16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7DC1BBB0-96F0-4077-A278-0F3FB5C104D3}" type="slidenum">
              <a:rPr/>
              <a:pPr/>
              <a:t>‹#›</a:t>
            </a:fld>
            <a:endParaRPr/>
          </a:p>
        </p:txBody>
      </p:sp>
    </p:spTree>
    <p:extLst>
      <p:ext uri="{BB962C8B-B14F-4D97-AF65-F5344CB8AC3E}">
        <p14:creationId xmlns="" xmlns:p14="http://schemas.microsoft.com/office/powerpoint/2010/main" val="20408808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a:p>
        </p:txBody>
      </p:sp>
      <p:cxnSp>
        <p:nvCxnSpPr>
          <p:cNvPr id="14" name="Straight Connector 13"/>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599612" y="685800"/>
            <a:ext cx="1787526"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98613" y="685800"/>
            <a:ext cx="7848599"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2C6F8EA-316C-41DE-B9A4-EDCC3A85ED9A}" type="datetimeFigureOut">
              <a:rPr lang="en-US"/>
              <a:pPr/>
              <a:t>10-Feb-16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7DC1BBB0-96F0-4077-A278-0F3FB5C104D3}" type="slidenum">
              <a:rPr/>
              <a:pPr/>
              <a:t>‹#›</a:t>
            </a:fld>
            <a:endParaRPr/>
          </a:p>
        </p:txBody>
      </p:sp>
    </p:spTree>
    <p:extLst>
      <p:ext uri="{BB962C8B-B14F-4D97-AF65-F5344CB8AC3E}">
        <p14:creationId xmlns="" xmlns:p14="http://schemas.microsoft.com/office/powerpoint/2010/main" val="6128176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2C6F8EA-316C-41DE-B9A4-EDCC3A85ED9A}" type="datetimeFigureOut">
              <a:rPr lang="en-US"/>
              <a:pPr/>
              <a:t>10-Feb-16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7DC1BBB0-96F0-4077-A278-0F3FB5C104D3}" type="slidenum">
              <a:rPr/>
              <a:pPr/>
              <a:t>‹#›</a:t>
            </a:fld>
            <a:endParaRPr/>
          </a:p>
        </p:txBody>
      </p:sp>
    </p:spTree>
    <p:extLst>
      <p:ext uri="{BB962C8B-B14F-4D97-AF65-F5344CB8AC3E}">
        <p14:creationId xmlns="" xmlns:p14="http://schemas.microsoft.com/office/powerpoint/2010/main" val="218553284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0" name="Rectangle 19"/>
          <p:cNvSpPr/>
          <p:nvPr/>
        </p:nvSpPr>
        <p:spPr>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4" name="Rectangle 23"/>
          <p:cNvSpPr/>
          <p:nvPr/>
        </p:nvSpPr>
        <p:spPr>
          <a:xfrm>
            <a:off x="1216152"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1" name="Rectangle 20"/>
          <p:cNvSpPr/>
          <p:nvPr/>
        </p:nvSpPr>
        <p:spPr>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22" name="Straight Connector 21"/>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23" name="Straight Connector 22"/>
          <p:cNvCxnSpPr/>
          <p:nvPr/>
        </p:nvCxnSpPr>
        <p:spPr bwMode="white">
          <a:xfrm>
            <a:off x="1216152"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1579384"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7" name="Rectangle 26"/>
          <p:cNvSpPr/>
          <p:nvPr/>
        </p:nvSpPr>
        <p:spPr>
          <a:xfrm>
            <a:off x="11274663" y="0"/>
            <a:ext cx="30472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8" name="Rectangle 27"/>
          <p:cNvSpPr/>
          <p:nvPr/>
        </p:nvSpPr>
        <p:spPr>
          <a:xfrm>
            <a:off x="1218883"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9" name="Rectangle 28"/>
          <p:cNvSpPr/>
          <p:nvPr/>
        </p:nvSpPr>
        <p:spPr>
          <a:xfrm>
            <a:off x="-2" y="0"/>
            <a:ext cx="1218883"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0" name="Rectangle 29"/>
          <p:cNvSpPr/>
          <p:nvPr/>
        </p:nvSpPr>
        <p:spPr>
          <a:xfrm>
            <a:off x="0" y="0"/>
            <a:ext cx="12188825"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31" name="Straight Connector 30"/>
          <p:cNvCxnSpPr/>
          <p:nvPr/>
        </p:nvCxnSpPr>
        <p:spPr bwMode="white">
          <a:xfrm>
            <a:off x="11573293"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0" y="0"/>
            <a:ext cx="12161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33" name="Straight Connector 32"/>
          <p:cNvCxnSpPr/>
          <p:nvPr/>
        </p:nvCxnSpPr>
        <p:spPr bwMode="white">
          <a:xfrm>
            <a:off x="1218884"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solidFill>
                  <a:schemeClr val="bg1"/>
                </a:solidFill>
              </a:defRPr>
            </a:lvl1pPr>
          </a:lstStyle>
          <a:p>
            <a:fld id="{C2C6F8EA-316C-41DE-B9A4-EDCC3A85ED9A}" type="datetimeFigureOut">
              <a:rPr lang="en-US"/>
              <a:pPr/>
              <a:t>10-Feb-16</a:t>
            </a:fld>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DC1BBB0-96F0-4077-A278-0F3FB5C104D3}" type="slidenum">
              <a:rPr/>
              <a:pPr/>
              <a:t>‹#›</a:t>
            </a:fld>
            <a:endParaRPr/>
          </a:p>
        </p:txBody>
      </p:sp>
      <p:sp>
        <p:nvSpPr>
          <p:cNvPr id="2" name="Title 1"/>
          <p:cNvSpPr>
            <a:spLocks noGrp="1"/>
          </p:cNvSpPr>
          <p:nvPr>
            <p:ph type="title"/>
          </p:nvPr>
        </p:nvSpPr>
        <p:spPr>
          <a:xfrm>
            <a:off x="1598613" y="1600201"/>
            <a:ext cx="8283272" cy="2654064"/>
          </a:xfrm>
        </p:spPr>
        <p:txBody>
          <a:bodyPr anchor="b">
            <a:normAutofit/>
          </a:bodyPr>
          <a:lstStyle>
            <a:lvl1pPr algn="l">
              <a:defRPr sz="5400" b="0" cap="none" baseline="0"/>
            </a:lvl1pPr>
          </a:lstStyle>
          <a:p>
            <a:r>
              <a:rPr lang="en-US" smtClean="0"/>
              <a:t>Click to edit Master title style</a:t>
            </a:r>
            <a:endParaRPr/>
          </a:p>
        </p:txBody>
      </p:sp>
      <p:sp>
        <p:nvSpPr>
          <p:cNvPr id="3" name="Text Placeholder 2"/>
          <p:cNvSpPr>
            <a:spLocks noGrp="1"/>
          </p:cNvSpPr>
          <p:nvPr>
            <p:ph type="body" idx="1"/>
          </p:nvPr>
        </p:nvSpPr>
        <p:spPr>
          <a:xfrm>
            <a:off x="1598613" y="4259996"/>
            <a:ext cx="7264623"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3074" name="Picture 2"/>
          <p:cNvPicPr>
            <a:picLocks noChangeAspect="1" noChangeArrowheads="1"/>
          </p:cNvPicPr>
          <p:nvPr userDrawn="1"/>
        </p:nvPicPr>
        <p:blipFill>
          <a:blip r:embed="rId2"/>
          <a:srcRect/>
          <a:stretch>
            <a:fillRect/>
          </a:stretch>
        </p:blipFill>
        <p:spPr bwMode="auto">
          <a:xfrm>
            <a:off x="100600" y="5676023"/>
            <a:ext cx="1011283" cy="1181977"/>
          </a:xfrm>
          <a:prstGeom prst="rect">
            <a:avLst/>
          </a:prstGeom>
          <a:noFill/>
          <a:ln w="9525">
            <a:noFill/>
            <a:miter lim="800000"/>
            <a:headEnd/>
            <a:tailEnd/>
          </a:ln>
          <a:effectLst/>
        </p:spPr>
      </p:pic>
    </p:spTree>
    <p:extLst>
      <p:ext uri="{BB962C8B-B14F-4D97-AF65-F5344CB8AC3E}">
        <p14:creationId xmlns="" xmlns:p14="http://schemas.microsoft.com/office/powerpoint/2010/main" val="32344675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93436" y="1600200"/>
            <a:ext cx="4814586"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561651" y="1600200"/>
            <a:ext cx="4814586"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2C6F8EA-316C-41DE-B9A4-EDCC3A85ED9A}" type="datetimeFigureOut">
              <a:rPr lang="en-US"/>
              <a:pPr/>
              <a:t>10-Feb-16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7DC1BBB0-96F0-4077-A278-0F3FB5C104D3}" type="slidenum">
              <a:rPr/>
              <a:pPr/>
              <a:t>‹#›</a:t>
            </a:fld>
            <a:endParaRPr/>
          </a:p>
        </p:txBody>
      </p:sp>
    </p:spTree>
    <p:extLst>
      <p:ext uri="{BB962C8B-B14F-4D97-AF65-F5344CB8AC3E}">
        <p14:creationId xmlns="" xmlns:p14="http://schemas.microsoft.com/office/powerpoint/2010/main" val="12391137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93436"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93436" y="2514706"/>
            <a:ext cx="4814586"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557349"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57349" y="2514600"/>
            <a:ext cx="4818888"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C2C6F8EA-316C-41DE-B9A4-EDCC3A85ED9A}" type="datetimeFigureOut">
              <a:rPr lang="en-US"/>
              <a:pPr/>
              <a:t>10-Feb-16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7DC1BBB0-96F0-4077-A278-0F3FB5C104D3}" type="slidenum">
              <a:rPr/>
              <a:pPr/>
              <a:t>‹#›</a:t>
            </a:fld>
            <a:endParaRPr/>
          </a:p>
        </p:txBody>
      </p:sp>
    </p:spTree>
    <p:extLst>
      <p:ext uri="{BB962C8B-B14F-4D97-AF65-F5344CB8AC3E}">
        <p14:creationId xmlns="" xmlns:p14="http://schemas.microsoft.com/office/powerpoint/2010/main" val="21383580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2C6F8EA-316C-41DE-B9A4-EDCC3A85ED9A}" type="datetimeFigureOut">
              <a:rPr lang="en-US"/>
              <a:pPr/>
              <a:t>10-Feb-16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7DC1BBB0-96F0-4077-A278-0F3FB5C104D3}" type="slidenum">
              <a:rPr/>
              <a:pPr/>
              <a:t>‹#›</a:t>
            </a:fld>
            <a:endParaRPr/>
          </a:p>
        </p:txBody>
      </p:sp>
    </p:spTree>
    <p:extLst>
      <p:ext uri="{BB962C8B-B14F-4D97-AF65-F5344CB8AC3E}">
        <p14:creationId xmlns="" xmlns:p14="http://schemas.microsoft.com/office/powerpoint/2010/main" val="31635788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626239" y="0"/>
            <a:ext cx="3047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6" name="Rectangle 5"/>
          <p:cNvSpPr/>
          <p:nvPr/>
        </p:nvSpPr>
        <p:spPr>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cxnSp>
        <p:nvCxnSpPr>
          <p:cNvPr id="7" name="Straight Connector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0969942" y="0"/>
            <a:ext cx="92262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11892563"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Date Placeholder 1"/>
          <p:cNvSpPr>
            <a:spLocks noGrp="1"/>
          </p:cNvSpPr>
          <p:nvPr>
            <p:ph type="dt" sz="half" idx="10"/>
          </p:nvPr>
        </p:nvSpPr>
        <p:spPr/>
        <p:txBody>
          <a:bodyPr/>
          <a:lstStyle/>
          <a:p>
            <a:fld id="{C2C6F8EA-316C-41DE-B9A4-EDCC3A85ED9A}" type="datetimeFigureOut">
              <a:rPr lang="en-US"/>
              <a:pPr/>
              <a:t>10-Feb-16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7DC1BBB0-96F0-4077-A278-0F3FB5C104D3}" type="slidenum">
              <a:rPr/>
              <a:pPr/>
              <a:t>‹#›</a:t>
            </a:fld>
            <a:endParaRPr/>
          </a:p>
        </p:txBody>
      </p:sp>
    </p:spTree>
    <p:extLst>
      <p:ext uri="{BB962C8B-B14F-4D97-AF65-F5344CB8AC3E}">
        <p14:creationId xmlns="" xmlns:p14="http://schemas.microsoft.com/office/powerpoint/2010/main" val="1783816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1792"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cxnSp>
        <p:nvCxnSpPr>
          <p:cNvPr id="10" name="Straight Connector 9"/>
          <p:cNvCxnSpPr/>
          <p:nvPr/>
        </p:nvCxnSpPr>
        <p:spPr bwMode="white">
          <a:xfrm>
            <a:off x="62179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bwMode="white">
          <a:xfrm>
            <a:off x="1074240" y="381000"/>
            <a:ext cx="3293422" cy="1371600"/>
          </a:xfrm>
        </p:spPr>
        <p:txBody>
          <a:bodyPr anchor="b">
            <a:normAutofit/>
          </a:bodyPr>
          <a:lstStyle>
            <a:lvl1pPr algn="l">
              <a:defRPr sz="2800" b="0" cap="all" baseline="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5180251" y="482600"/>
            <a:ext cx="6195986"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bwMode="white">
          <a:xfrm>
            <a:off x="1074240" y="1828800"/>
            <a:ext cx="329342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C6F8EA-316C-41DE-B9A4-EDCC3A85ED9A}" type="datetimeFigureOut">
              <a:rPr lang="en-US"/>
              <a:pPr/>
              <a:t>10-Feb-16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7DC1BBB0-96F0-4077-A278-0F3FB5C104D3}" type="slidenum">
              <a:rPr/>
              <a:pPr/>
              <a:t>‹#›</a:t>
            </a:fld>
            <a:endParaRPr/>
          </a:p>
        </p:txBody>
      </p:sp>
    </p:spTree>
    <p:extLst>
      <p:ext uri="{BB962C8B-B14F-4D97-AF65-F5344CB8AC3E}">
        <p14:creationId xmlns="" xmlns:p14="http://schemas.microsoft.com/office/powerpoint/2010/main" val="35180431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4875530" y="0"/>
            <a:ext cx="7017034"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a:xfrm>
            <a:off x="1074240" y="381000"/>
            <a:ext cx="3293422" cy="1371600"/>
          </a:xfrm>
        </p:spPr>
        <p:txBody>
          <a:bodyPr anchor="b">
            <a:normAutofit/>
          </a:bodyPr>
          <a:lstStyle>
            <a:lvl1pPr algn="l">
              <a:defRPr sz="2800" b="0" cap="all" baseline="0">
                <a:solidFill>
                  <a:schemeClr val="tx1">
                    <a:lumMod val="75000"/>
                  </a:schemeClr>
                </a:solidFill>
              </a:defRPr>
            </a:lvl1pPr>
          </a:lstStyle>
          <a:p>
            <a:r>
              <a:rPr lang="en-US" smtClean="0"/>
              <a:t>Click to edit Master title style</a:t>
            </a:r>
            <a:endParaRPr/>
          </a:p>
        </p:txBody>
      </p:sp>
      <p:sp>
        <p:nvSpPr>
          <p:cNvPr id="3" name="Picture Placeholder 2"/>
          <p:cNvSpPr>
            <a:spLocks noGrp="1"/>
          </p:cNvSpPr>
          <p:nvPr>
            <p:ph type="pic" idx="1"/>
          </p:nvPr>
        </p:nvSpPr>
        <p:spPr bwMode="auto">
          <a:xfrm>
            <a:off x="5180251" y="482600"/>
            <a:ext cx="6195986"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74240" y="1828800"/>
            <a:ext cx="329342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C6F8EA-316C-41DE-B9A4-EDCC3A85ED9A}" type="datetimeFigureOut">
              <a:rPr lang="en-US"/>
              <a:pPr/>
              <a:t>10-Feb-16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7DC1BBB0-96F0-4077-A278-0F3FB5C104D3}" type="slidenum">
              <a:rPr/>
              <a:pPr/>
              <a:t>‹#›</a:t>
            </a:fld>
            <a:endParaRPr/>
          </a:p>
        </p:txBody>
      </p:sp>
      <p:cxnSp>
        <p:nvCxnSpPr>
          <p:cNvPr id="10" name="Straight Connector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9739002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4" name="Straight Connector 13"/>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en-US"/>
              <a:pPr/>
              <a:t>10-Feb-16</a:t>
            </a:fld>
            <a:endParaRPr/>
          </a:p>
        </p:txBody>
      </p:sp>
      <p:sp>
        <p:nvSpPr>
          <p:cNvPr id="5" name="Footer Placeholder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a:p>
        </p:txBody>
      </p:sp>
      <p:sp>
        <p:nvSpPr>
          <p:cNvPr id="6" name="Slide Number Placeholder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a:pPr/>
              <a:t>‹#›</a:t>
            </a:fld>
            <a:endParaRPr/>
          </a:p>
        </p:txBody>
      </p:sp>
      <p:pic>
        <p:nvPicPr>
          <p:cNvPr id="2050" name="Picture 2"/>
          <p:cNvPicPr>
            <a:picLocks noChangeAspect="1" noChangeArrowheads="1"/>
          </p:cNvPicPr>
          <p:nvPr userDrawn="1"/>
        </p:nvPicPr>
        <p:blipFill>
          <a:blip r:embed="rId13" cstate="print"/>
          <a:srcRect/>
          <a:stretch>
            <a:fillRect/>
          </a:stretch>
        </p:blipFill>
        <p:spPr bwMode="auto">
          <a:xfrm>
            <a:off x="602304" y="714356"/>
            <a:ext cx="604836" cy="706926"/>
          </a:xfrm>
          <a:prstGeom prst="rect">
            <a:avLst/>
          </a:prstGeom>
          <a:noFill/>
          <a:ln w="9525">
            <a:noFill/>
            <a:miter lim="800000"/>
            <a:headEnd/>
            <a:tailEnd/>
          </a:ln>
          <a:effectLst/>
        </p:spPr>
      </p:pic>
    </p:spTree>
    <p:extLst>
      <p:ext uri="{BB962C8B-B14F-4D97-AF65-F5344CB8AC3E}">
        <p14:creationId xmlns=""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Smart Data and Services for Supporting </a:t>
            </a:r>
            <a:br>
              <a:rPr lang="en-GB" b="1" dirty="0" smtClean="0"/>
            </a:br>
            <a:r>
              <a:rPr lang="en-GB" b="1" dirty="0" smtClean="0"/>
              <a:t>Water Management</a:t>
            </a:r>
            <a:endParaRPr lang="en-US" dirty="0"/>
          </a:p>
        </p:txBody>
      </p:sp>
      <p:sp>
        <p:nvSpPr>
          <p:cNvPr id="3" name="Subtitle 2"/>
          <p:cNvSpPr>
            <a:spLocks noGrp="1"/>
          </p:cNvSpPr>
          <p:nvPr>
            <p:ph type="subTitle" idx="1"/>
          </p:nvPr>
        </p:nvSpPr>
        <p:spPr/>
        <p:txBody>
          <a:bodyPr/>
          <a:lstStyle/>
          <a:p>
            <a:r>
              <a:rPr lang="en-US" dirty="0" smtClean="0"/>
              <a:t>Data4Water</a:t>
            </a:r>
            <a:endParaRPr lang="en-US" dirty="0"/>
          </a:p>
        </p:txBody>
      </p:sp>
      <p:pic>
        <p:nvPicPr>
          <p:cNvPr id="4" name="Picture 3"/>
          <p:cNvPicPr>
            <a:picLocks noChangeAspect="1"/>
          </p:cNvPicPr>
          <p:nvPr/>
        </p:nvPicPr>
        <p:blipFill>
          <a:blip r:embed="rId2"/>
          <a:stretch>
            <a:fillRect/>
          </a:stretch>
        </p:blipFill>
        <p:spPr>
          <a:xfrm>
            <a:off x="117748" y="5648417"/>
            <a:ext cx="1012674" cy="1209583"/>
          </a:xfrm>
          <a:prstGeom prst="rect">
            <a:avLst/>
          </a:prstGeom>
        </p:spPr>
      </p:pic>
    </p:spTree>
    <p:extLst>
      <p:ext uri="{BB962C8B-B14F-4D97-AF65-F5344CB8AC3E}">
        <p14:creationId xmlns="" xmlns:p14="http://schemas.microsoft.com/office/powerpoint/2010/main" val="5067614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importance of the research field </a:t>
            </a:r>
          </a:p>
        </p:txBody>
      </p:sp>
      <p:pic>
        <p:nvPicPr>
          <p:cNvPr id="4" name="Content Placeholder 3" descr="Description: WATERS Landscape"/>
          <p:cNvPicPr>
            <a:picLocks noGrp="1"/>
          </p:cNvPicPr>
          <p:nvPr>
            <p:ph idx="1"/>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2761508" y="1428737"/>
            <a:ext cx="7108332" cy="3754871"/>
          </a:xfrm>
          <a:prstGeom prst="rect">
            <a:avLst/>
          </a:prstGeom>
          <a:noFill/>
          <a:ln>
            <a:noFill/>
          </a:ln>
        </p:spPr>
      </p:pic>
      <p:sp>
        <p:nvSpPr>
          <p:cNvPr id="5" name="Rectangle 4"/>
          <p:cNvSpPr/>
          <p:nvPr/>
        </p:nvSpPr>
        <p:spPr>
          <a:xfrm>
            <a:off x="1236627" y="5214951"/>
            <a:ext cx="10572825" cy="1015663"/>
          </a:xfrm>
          <a:prstGeom prst="rect">
            <a:avLst/>
          </a:prstGeom>
        </p:spPr>
        <p:txBody>
          <a:bodyPr wrap="square">
            <a:spAutoFit/>
          </a:bodyPr>
          <a:lstStyle/>
          <a:p>
            <a:pPr algn="ctr"/>
            <a:r>
              <a:rPr lang="en-GB" sz="2400" dirty="0"/>
              <a:t>Schematic of the hydrologic </a:t>
            </a:r>
            <a:r>
              <a:rPr lang="en-GB" sz="2400" dirty="0" smtClean="0"/>
              <a:t>cycle</a:t>
            </a:r>
          </a:p>
          <a:p>
            <a:r>
              <a:rPr lang="en-GB" i="1" dirty="0" smtClean="0"/>
              <a:t>Source</a:t>
            </a:r>
            <a:r>
              <a:rPr lang="en-GB" dirty="0" smtClean="0"/>
              <a:t>: </a:t>
            </a:r>
            <a:r>
              <a:rPr lang="en-GB" dirty="0"/>
              <a:t>WATERS (2008) Water and Environmental Research Systems Network, Science Plan, National Science Foundation, Reston, VA, USA</a:t>
            </a:r>
            <a:r>
              <a:rPr lang="en-GB" dirty="0" smtClean="0"/>
              <a:t> </a:t>
            </a:r>
            <a:endParaRPr lang="en-US" dirty="0"/>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Technological achievements over time</a:t>
            </a:r>
            <a:endParaRPr lang="en-US" dirty="0"/>
          </a:p>
        </p:txBody>
      </p:sp>
      <p:pic>
        <p:nvPicPr>
          <p:cNvPr id="5" name="Picture 4"/>
          <p:cNvPicPr/>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l="12741" r="12921" b="46049"/>
          <a:stretch>
            <a:fillRect/>
          </a:stretch>
        </p:blipFill>
        <p:spPr bwMode="auto">
          <a:xfrm>
            <a:off x="1308066" y="1571612"/>
            <a:ext cx="9928543" cy="4071966"/>
          </a:xfrm>
          <a:prstGeom prst="rect">
            <a:avLst/>
          </a:prstGeom>
          <a:noFill/>
          <a:ln>
            <a:noFill/>
          </a:ln>
        </p:spPr>
      </p:pic>
      <p:sp>
        <p:nvSpPr>
          <p:cNvPr id="6" name="Rectangle 5"/>
          <p:cNvSpPr/>
          <p:nvPr/>
        </p:nvSpPr>
        <p:spPr>
          <a:xfrm>
            <a:off x="1450942" y="5643578"/>
            <a:ext cx="10142782" cy="738664"/>
          </a:xfrm>
          <a:prstGeom prst="rect">
            <a:avLst/>
          </a:prstGeom>
        </p:spPr>
        <p:txBody>
          <a:bodyPr wrap="square">
            <a:spAutoFit/>
          </a:bodyPr>
          <a:lstStyle/>
          <a:p>
            <a:r>
              <a:rPr lang="en-GB" sz="1400" dirty="0"/>
              <a:t>Elaborated from “Emerging topics and technology roadmap for Information and Communication Technologies for Water Management - ICT for Water Management Roadmap”, EUROPEAN COMMISSION, Directorate-General for Communications Networks, Content and Technology Smart Cities and Sustainability unit</a:t>
            </a:r>
            <a:endParaRPr lang="en-US" sz="1400"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chemeClr val="tx2"/>
                </a:solidFill>
              </a:rPr>
              <a:t>Smart Specialisation Strategy of Romania</a:t>
            </a:r>
            <a:endParaRPr lang="en-US" dirty="0">
              <a:solidFill>
                <a:schemeClr val="tx2"/>
              </a:solidFill>
            </a:endParaRPr>
          </a:p>
        </p:txBody>
      </p:sp>
      <p:sp>
        <p:nvSpPr>
          <p:cNvPr id="4" name="Content Placeholder 3"/>
          <p:cNvSpPr>
            <a:spLocks noGrp="1"/>
          </p:cNvSpPr>
          <p:nvPr>
            <p:ph idx="1"/>
          </p:nvPr>
        </p:nvSpPr>
        <p:spPr>
          <a:xfrm>
            <a:off x="1236628" y="1600200"/>
            <a:ext cx="10342756" cy="4900634"/>
          </a:xfrm>
        </p:spPr>
        <p:txBody>
          <a:bodyPr>
            <a:normAutofit fontScale="92500"/>
          </a:bodyPr>
          <a:lstStyle/>
          <a:p>
            <a:pPr lvl="0"/>
            <a:r>
              <a:rPr lang="en-GB" dirty="0">
                <a:solidFill>
                  <a:schemeClr val="tx2"/>
                </a:solidFill>
              </a:rPr>
              <a:t>BIOECONOMY; </a:t>
            </a:r>
            <a:endParaRPr lang="en-US" dirty="0">
              <a:solidFill>
                <a:schemeClr val="tx2"/>
              </a:solidFill>
            </a:endParaRPr>
          </a:p>
          <a:p>
            <a:pPr lvl="0"/>
            <a:r>
              <a:rPr lang="en-US" dirty="0">
                <a:solidFill>
                  <a:schemeClr val="tx2"/>
                </a:solidFill>
              </a:rPr>
              <a:t>ICT; </a:t>
            </a:r>
            <a:endParaRPr lang="en-US" dirty="0" smtClean="0">
              <a:solidFill>
                <a:schemeClr val="tx2"/>
              </a:solidFill>
            </a:endParaRPr>
          </a:p>
          <a:p>
            <a:pPr lvl="1"/>
            <a:r>
              <a:rPr lang="en-US" i="1" dirty="0">
                <a:solidFill>
                  <a:schemeClr val="tx2"/>
                </a:solidFill>
              </a:rPr>
              <a:t>Analysis, management and security of big data </a:t>
            </a:r>
            <a:endParaRPr lang="en-US" dirty="0">
              <a:solidFill>
                <a:schemeClr val="tx2"/>
              </a:solidFill>
            </a:endParaRPr>
          </a:p>
          <a:p>
            <a:pPr lvl="1"/>
            <a:r>
              <a:rPr lang="en-US" i="1" dirty="0">
                <a:solidFill>
                  <a:schemeClr val="tx2"/>
                </a:solidFill>
              </a:rPr>
              <a:t>Future internet </a:t>
            </a:r>
            <a:endParaRPr lang="en-US" dirty="0">
              <a:solidFill>
                <a:schemeClr val="tx2"/>
              </a:solidFill>
            </a:endParaRPr>
          </a:p>
          <a:p>
            <a:pPr lvl="1"/>
            <a:r>
              <a:rPr lang="en-US" i="1" dirty="0">
                <a:solidFill>
                  <a:schemeClr val="tx2"/>
                </a:solidFill>
              </a:rPr>
              <a:t>Software development technologies, instruments, and methods </a:t>
            </a:r>
            <a:endParaRPr lang="en-US" dirty="0">
              <a:solidFill>
                <a:schemeClr val="tx2"/>
              </a:solidFill>
            </a:endParaRPr>
          </a:p>
          <a:p>
            <a:pPr lvl="1"/>
            <a:r>
              <a:rPr lang="en-GB" i="1" dirty="0">
                <a:solidFill>
                  <a:schemeClr val="tx2"/>
                </a:solidFill>
              </a:rPr>
              <a:t>High performance computing and new computational models </a:t>
            </a:r>
            <a:endParaRPr lang="en-US" dirty="0">
              <a:solidFill>
                <a:schemeClr val="tx2"/>
              </a:solidFill>
            </a:endParaRPr>
          </a:p>
          <a:p>
            <a:pPr lvl="0"/>
            <a:r>
              <a:rPr lang="en-US" dirty="0">
                <a:solidFill>
                  <a:schemeClr val="tx2"/>
                </a:solidFill>
              </a:rPr>
              <a:t>ENERGY AND ENVIRONMENT; </a:t>
            </a:r>
            <a:endParaRPr lang="en-US" dirty="0" smtClean="0">
              <a:solidFill>
                <a:schemeClr val="tx2"/>
              </a:solidFill>
            </a:endParaRPr>
          </a:p>
          <a:p>
            <a:pPr lvl="0"/>
            <a:r>
              <a:rPr lang="en-US" i="1" dirty="0">
                <a:solidFill>
                  <a:schemeClr val="tx2"/>
                </a:solidFill>
              </a:rPr>
              <a:t>Increasing end-use energy efficiency </a:t>
            </a:r>
            <a:endParaRPr lang="en-US" dirty="0">
              <a:solidFill>
                <a:schemeClr val="tx2"/>
              </a:solidFill>
            </a:endParaRPr>
          </a:p>
          <a:p>
            <a:pPr lvl="1"/>
            <a:r>
              <a:rPr lang="en-US" i="1" dirty="0">
                <a:solidFill>
                  <a:schemeClr val="tx2"/>
                </a:solidFill>
              </a:rPr>
              <a:t>Optimizing the use of conventional and non-conventional water resources </a:t>
            </a:r>
            <a:endParaRPr lang="en-US" dirty="0">
              <a:solidFill>
                <a:schemeClr val="tx2"/>
              </a:solidFill>
            </a:endParaRPr>
          </a:p>
          <a:p>
            <a:pPr lvl="1"/>
            <a:r>
              <a:rPr lang="en-GB" i="1" dirty="0">
                <a:solidFill>
                  <a:schemeClr val="tx2"/>
                </a:solidFill>
              </a:rPr>
              <a:t>The intelligent city </a:t>
            </a:r>
            <a:endParaRPr lang="en-US" dirty="0">
              <a:solidFill>
                <a:schemeClr val="tx2"/>
              </a:solidFill>
            </a:endParaRPr>
          </a:p>
          <a:p>
            <a:pPr lvl="0"/>
            <a:r>
              <a:rPr lang="en-US" dirty="0">
                <a:solidFill>
                  <a:schemeClr val="tx2"/>
                </a:solidFill>
              </a:rPr>
              <a:t>ECO-TECHNOLOGIES. </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Data4Water Project Presentation</a:t>
            </a:r>
            <a:endParaRPr lang="en-US" dirty="0"/>
          </a:p>
        </p:txBody>
      </p:sp>
      <p:sp>
        <p:nvSpPr>
          <p:cNvPr id="5" name="Content Placeholder 4"/>
          <p:cNvSpPr>
            <a:spLocks noGrp="1"/>
          </p:cNvSpPr>
          <p:nvPr>
            <p:ph idx="1"/>
          </p:nvPr>
        </p:nvSpPr>
        <p:spPr/>
        <p:txBody>
          <a:bodyPr/>
          <a:lstStyle/>
          <a:p>
            <a:r>
              <a:rPr lang="en-US" dirty="0" smtClean="0">
                <a:solidFill>
                  <a:schemeClr val="tx2">
                    <a:lumMod val="40000"/>
                    <a:lumOff val="60000"/>
                  </a:schemeClr>
                </a:solidFill>
              </a:rPr>
              <a:t>Context of the project</a:t>
            </a:r>
          </a:p>
          <a:p>
            <a:r>
              <a:rPr lang="en-US" dirty="0" smtClean="0">
                <a:solidFill>
                  <a:schemeClr val="tx2">
                    <a:lumMod val="40000"/>
                    <a:lumOff val="60000"/>
                  </a:schemeClr>
                </a:solidFill>
              </a:rPr>
              <a:t>The importance of the research field</a:t>
            </a:r>
          </a:p>
          <a:p>
            <a:r>
              <a:rPr lang="en-US" b="1" dirty="0" smtClean="0">
                <a:solidFill>
                  <a:schemeClr val="tx2"/>
                </a:solidFill>
              </a:rPr>
              <a:t>Consortium</a:t>
            </a:r>
          </a:p>
          <a:p>
            <a:r>
              <a:rPr lang="en-US" dirty="0" smtClean="0">
                <a:solidFill>
                  <a:schemeClr val="tx2">
                    <a:lumMod val="40000"/>
                    <a:lumOff val="60000"/>
                  </a:schemeClr>
                </a:solidFill>
              </a:rPr>
              <a:t>Objectives</a:t>
            </a:r>
          </a:p>
          <a:p>
            <a:r>
              <a:rPr lang="en-US" dirty="0" smtClean="0">
                <a:solidFill>
                  <a:schemeClr val="tx2">
                    <a:lumMod val="40000"/>
                    <a:lumOff val="60000"/>
                  </a:schemeClr>
                </a:solidFill>
              </a:rPr>
              <a:t>Work packages</a:t>
            </a:r>
          </a:p>
          <a:p>
            <a:r>
              <a:rPr lang="en-US" dirty="0" smtClean="0">
                <a:solidFill>
                  <a:schemeClr val="tx2">
                    <a:lumMod val="40000"/>
                    <a:lumOff val="60000"/>
                  </a:schemeClr>
                </a:solidFill>
              </a:rPr>
              <a:t>Outputs and outcomes </a:t>
            </a:r>
            <a:endParaRPr lang="en-US" dirty="0">
              <a:solidFill>
                <a:schemeClr val="tx2">
                  <a:lumMod val="40000"/>
                  <a:lumOff val="60000"/>
                </a:schemeClr>
              </a:solidFill>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partners</a:t>
            </a:r>
            <a:endParaRPr lang="en-US" dirty="0"/>
          </a:p>
        </p:txBody>
      </p:sp>
      <p:graphicFrame>
        <p:nvGraphicFramePr>
          <p:cNvPr id="5" name="Content Placeholder 4"/>
          <p:cNvGraphicFramePr>
            <a:graphicFrameLocks noGrp="1"/>
          </p:cNvGraphicFramePr>
          <p:nvPr>
            <p:ph idx="1"/>
          </p:nvPr>
        </p:nvGraphicFramePr>
        <p:xfrm>
          <a:off x="1308066" y="1571612"/>
          <a:ext cx="10469877" cy="4429155"/>
        </p:xfrm>
        <a:graphic>
          <a:graphicData uri="http://schemas.openxmlformats.org/drawingml/2006/table">
            <a:tbl>
              <a:tblPr firstRow="1" bandRow="1">
                <a:tableStyleId>{5C22544A-7EE6-4342-B048-85BDC9FD1C3A}</a:tableStyleId>
              </a:tblPr>
              <a:tblGrid>
                <a:gridCol w="7507063"/>
                <a:gridCol w="2962814"/>
              </a:tblGrid>
              <a:tr h="1080106">
                <a:tc>
                  <a:txBody>
                    <a:bodyPr/>
                    <a:lstStyle/>
                    <a:p>
                      <a:pPr algn="ctr"/>
                      <a:r>
                        <a:rPr lang="en-US" sz="2400" b="1" dirty="0" smtClean="0">
                          <a:solidFill>
                            <a:sysClr val="windowText" lastClr="000000"/>
                          </a:solidFill>
                        </a:rPr>
                        <a:t>UNIVERSITY POLITEHNICA FROM BUCHAREST, Romania</a:t>
                      </a:r>
                      <a:endParaRPr lang="en-US" sz="2400" b="1" dirty="0">
                        <a:solidFill>
                          <a:sysClr val="windowText" lastClr="000000"/>
                        </a:solidFill>
                      </a:endParaRPr>
                    </a:p>
                  </a:txBody>
                  <a:tcPr marL="121888" marR="1218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ysClr val="windowText" lastClr="000000"/>
                        </a:solidFill>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080106">
                <a:tc>
                  <a:txBody>
                    <a:bodyPr/>
                    <a:lstStyle/>
                    <a:p>
                      <a:pPr algn="ctr"/>
                      <a:r>
                        <a:rPr lang="en-US" sz="2400" b="1" kern="1200" dirty="0" smtClean="0">
                          <a:solidFill>
                            <a:schemeClr val="dk1"/>
                          </a:solidFill>
                          <a:latin typeface="+mn-lt"/>
                          <a:ea typeface="+mn-ea"/>
                          <a:cs typeface="+mn-cs"/>
                        </a:rPr>
                        <a:t>UNIVERSITA' DEGLI STUDI DI MILANO-BICOCCA, Italy</a:t>
                      </a:r>
                      <a:endParaRPr lang="en-US" sz="2400" b="1" dirty="0">
                        <a:solidFill>
                          <a:sysClr val="windowText" lastClr="000000"/>
                        </a:solidFill>
                      </a:endParaRPr>
                    </a:p>
                  </a:txBody>
                  <a:tcPr marL="121888" marR="1218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ysClr val="windowText" lastClr="000000"/>
                        </a:solidFill>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188837">
                <a:tc>
                  <a:txBody>
                    <a:bodyPr/>
                    <a:lstStyle/>
                    <a:p>
                      <a:pPr algn="ctr"/>
                      <a:r>
                        <a:rPr lang="de-DE" sz="2400" b="1" kern="1200" dirty="0" smtClean="0">
                          <a:solidFill>
                            <a:schemeClr val="dk1"/>
                          </a:solidFill>
                          <a:latin typeface="+mn-lt"/>
                          <a:ea typeface="+mn-ea"/>
                          <a:cs typeface="+mn-cs"/>
                        </a:rPr>
                        <a:t>Fraunhofer-Gesellschaft zur Förderung der angewandten Forschung e.V.,  FRAUNHOFER INSTITUTE FOR OPEN COMMUNICATION SYSTEMS</a:t>
                      </a:r>
                      <a:endParaRPr lang="en-US" sz="2400" b="1" dirty="0">
                        <a:solidFill>
                          <a:sysClr val="windowText" lastClr="000000"/>
                        </a:solidFill>
                      </a:endParaRPr>
                    </a:p>
                  </a:txBody>
                  <a:tcPr marL="121888" marR="1218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ysClr val="windowText" lastClr="000000"/>
                        </a:solidFill>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080106">
                <a:tc>
                  <a:txBody>
                    <a:bodyPr/>
                    <a:lstStyle/>
                    <a:p>
                      <a:pPr algn="ctr"/>
                      <a:r>
                        <a:rPr lang="de-DE" sz="2400" b="1" kern="1200" dirty="0" smtClean="0">
                          <a:solidFill>
                            <a:schemeClr val="dk1"/>
                          </a:solidFill>
                          <a:latin typeface="+mn-lt"/>
                          <a:ea typeface="+mn-ea"/>
                          <a:cs typeface="+mn-cs"/>
                        </a:rPr>
                        <a:t>Stichting IHE (UNESCO-IHE), Delft  </a:t>
                      </a:r>
                      <a:r>
                        <a:rPr lang="en-GB" sz="2400" b="1" kern="1200" dirty="0" smtClean="0">
                          <a:solidFill>
                            <a:schemeClr val="dk1"/>
                          </a:solidFill>
                          <a:latin typeface="+mn-lt"/>
                          <a:ea typeface="+mn-ea"/>
                          <a:cs typeface="+mn-cs"/>
                        </a:rPr>
                        <a:t>Netherlands</a:t>
                      </a:r>
                      <a:endParaRPr lang="en-US" sz="2400" b="1" dirty="0">
                        <a:solidFill>
                          <a:sysClr val="windowText" lastClr="000000"/>
                        </a:solidFill>
                      </a:endParaRPr>
                    </a:p>
                  </a:txBody>
                  <a:tcPr marL="121888" marR="1218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ysClr val="windowText" lastClr="000000"/>
                        </a:solidFill>
                      </a:endParaRPr>
                    </a:p>
                  </a:txBody>
                  <a:tcPr marL="121888" marR="12188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7" name="Picture 6" descr="http://www.upb.ro/i/content/Sigla_UPB_color.jpg"/>
          <p:cNvPicPr/>
          <p:nvPr/>
        </p:nvPicPr>
        <p:blipFill>
          <a:blip r:embed="rId2"/>
          <a:srcRect/>
          <a:stretch>
            <a:fillRect/>
          </a:stretch>
        </p:blipFill>
        <p:spPr bwMode="auto">
          <a:xfrm>
            <a:off x="9903447" y="1643051"/>
            <a:ext cx="926859" cy="838202"/>
          </a:xfrm>
          <a:prstGeom prst="rect">
            <a:avLst/>
          </a:prstGeom>
          <a:noFill/>
          <a:ln w="9525">
            <a:noFill/>
            <a:miter lim="800000"/>
            <a:headEnd/>
            <a:tailEnd/>
          </a:ln>
        </p:spPr>
      </p:pic>
      <p:pic>
        <p:nvPicPr>
          <p:cNvPr id="8" name="Picture 7" descr="http://img3.www.unimib.it/upload/pag/65914131/0/lo/logoist.jpg"/>
          <p:cNvPicPr/>
          <p:nvPr/>
        </p:nvPicPr>
        <p:blipFill>
          <a:blip r:embed="rId3">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9903448" y="2643183"/>
            <a:ext cx="1053825" cy="1004916"/>
          </a:xfrm>
          <a:prstGeom prst="rect">
            <a:avLst/>
          </a:prstGeom>
          <a:noFill/>
          <a:ln>
            <a:noFill/>
          </a:ln>
        </p:spPr>
      </p:pic>
      <p:pic>
        <p:nvPicPr>
          <p:cNvPr id="9" name="Grafik 2"/>
          <p:cNvPicPr/>
          <p:nvPr/>
        </p:nvPicPr>
        <p:blipFill>
          <a:blip r:embed="rId4"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8880494" y="4071942"/>
            <a:ext cx="2635424" cy="600884"/>
          </a:xfrm>
          <a:prstGeom prst="rect">
            <a:avLst/>
          </a:prstGeom>
        </p:spPr>
      </p:pic>
      <p:pic>
        <p:nvPicPr>
          <p:cNvPr id="10" name="Picture 9" descr="UNESCO-IHE_LOGO-RGB.jpg"/>
          <p:cNvPicPr/>
          <p:nvPr/>
        </p:nvPicPr>
        <p:blipFill>
          <a:blip r:embed="rId5" cstate="print"/>
          <a:stretch>
            <a:fillRect/>
          </a:stretch>
        </p:blipFill>
        <p:spPr>
          <a:xfrm>
            <a:off x="8809055" y="5143512"/>
            <a:ext cx="2713231" cy="571504"/>
          </a:xfrm>
          <a:prstGeom prst="rect">
            <a:avLst/>
          </a:prstGeom>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Data4Water Project Presentation</a:t>
            </a:r>
            <a:endParaRPr lang="en-US" dirty="0"/>
          </a:p>
        </p:txBody>
      </p:sp>
      <p:sp>
        <p:nvSpPr>
          <p:cNvPr id="5" name="Content Placeholder 4"/>
          <p:cNvSpPr>
            <a:spLocks noGrp="1"/>
          </p:cNvSpPr>
          <p:nvPr>
            <p:ph idx="1"/>
          </p:nvPr>
        </p:nvSpPr>
        <p:spPr/>
        <p:txBody>
          <a:bodyPr/>
          <a:lstStyle/>
          <a:p>
            <a:r>
              <a:rPr lang="en-US" dirty="0" smtClean="0">
                <a:solidFill>
                  <a:schemeClr val="tx2">
                    <a:lumMod val="40000"/>
                    <a:lumOff val="60000"/>
                  </a:schemeClr>
                </a:solidFill>
              </a:rPr>
              <a:t>Context of the project</a:t>
            </a:r>
          </a:p>
          <a:p>
            <a:r>
              <a:rPr lang="en-US" dirty="0" smtClean="0">
                <a:solidFill>
                  <a:schemeClr val="tx2">
                    <a:lumMod val="40000"/>
                    <a:lumOff val="60000"/>
                  </a:schemeClr>
                </a:solidFill>
              </a:rPr>
              <a:t>The importance of the research field</a:t>
            </a:r>
          </a:p>
          <a:p>
            <a:r>
              <a:rPr lang="en-US" dirty="0" smtClean="0">
                <a:solidFill>
                  <a:schemeClr val="tx2">
                    <a:lumMod val="40000"/>
                    <a:lumOff val="60000"/>
                  </a:schemeClr>
                </a:solidFill>
              </a:rPr>
              <a:t>Consortium</a:t>
            </a:r>
          </a:p>
          <a:p>
            <a:r>
              <a:rPr lang="en-US" b="1" dirty="0" smtClean="0">
                <a:solidFill>
                  <a:schemeClr val="tx2"/>
                </a:solidFill>
              </a:rPr>
              <a:t>Objectives</a:t>
            </a:r>
          </a:p>
          <a:p>
            <a:r>
              <a:rPr lang="en-US" dirty="0" smtClean="0">
                <a:solidFill>
                  <a:schemeClr val="tx2">
                    <a:lumMod val="40000"/>
                    <a:lumOff val="60000"/>
                  </a:schemeClr>
                </a:solidFill>
              </a:rPr>
              <a:t>Work packages</a:t>
            </a:r>
          </a:p>
          <a:p>
            <a:r>
              <a:rPr lang="en-US" dirty="0" smtClean="0">
                <a:solidFill>
                  <a:schemeClr val="tx2">
                    <a:lumMod val="40000"/>
                    <a:lumOff val="60000"/>
                  </a:schemeClr>
                </a:solidFill>
              </a:rPr>
              <a:t>Outputs and outcomes </a:t>
            </a:r>
            <a:endParaRPr lang="en-US" dirty="0">
              <a:solidFill>
                <a:schemeClr val="tx2">
                  <a:lumMod val="40000"/>
                  <a:lumOff val="60000"/>
                </a:schemeClr>
              </a:solidFill>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Overall </a:t>
            </a:r>
            <a:r>
              <a:rPr lang="en-GB" b="1" dirty="0"/>
              <a:t>objective</a:t>
            </a:r>
            <a:r>
              <a:rPr lang="en-GB" dirty="0"/>
              <a:t> </a:t>
            </a:r>
            <a:endParaRPr lang="en-US" dirty="0"/>
          </a:p>
        </p:txBody>
      </p:sp>
      <p:sp>
        <p:nvSpPr>
          <p:cNvPr id="3" name="Content Placeholder 2"/>
          <p:cNvSpPr>
            <a:spLocks noGrp="1"/>
          </p:cNvSpPr>
          <p:nvPr>
            <p:ph idx="1"/>
          </p:nvPr>
        </p:nvSpPr>
        <p:spPr/>
        <p:txBody>
          <a:bodyPr/>
          <a:lstStyle/>
          <a:p>
            <a:r>
              <a:rPr lang="en-GB" b="1" dirty="0">
                <a:solidFill>
                  <a:schemeClr val="tx2"/>
                </a:solidFill>
              </a:rPr>
              <a:t>to strengthen research </a:t>
            </a:r>
            <a:r>
              <a:rPr lang="en-GB" dirty="0">
                <a:solidFill>
                  <a:schemeClr val="tx2"/>
                </a:solidFill>
              </a:rPr>
              <a:t>in the field</a:t>
            </a:r>
            <a:r>
              <a:rPr lang="en-GB" b="1" dirty="0">
                <a:solidFill>
                  <a:schemeClr val="tx2"/>
                </a:solidFill>
              </a:rPr>
              <a:t> of smart data driven e-services in water resources management, made available to international community and/or specific stakeholders such as companies, citizens, and authorities</a:t>
            </a:r>
            <a:endParaRPr lang="en-US" dirty="0">
              <a:solidFill>
                <a:schemeClr val="tx2"/>
              </a:solidFill>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Specific </a:t>
            </a:r>
            <a:r>
              <a:rPr lang="en-GB" dirty="0">
                <a:solidFill>
                  <a:schemeClr val="tx2"/>
                </a:solidFill>
              </a:rPr>
              <a:t>objectives </a:t>
            </a:r>
            <a:endParaRPr lang="en-US" dirty="0">
              <a:solidFill>
                <a:schemeClr val="tx2"/>
              </a:solidFill>
            </a:endParaRPr>
          </a:p>
        </p:txBody>
      </p:sp>
      <p:sp>
        <p:nvSpPr>
          <p:cNvPr id="3" name="Content Placeholder 2"/>
          <p:cNvSpPr>
            <a:spLocks noGrp="1"/>
          </p:cNvSpPr>
          <p:nvPr>
            <p:ph idx="1"/>
          </p:nvPr>
        </p:nvSpPr>
        <p:spPr/>
        <p:txBody>
          <a:bodyPr>
            <a:normAutofit lnSpcReduction="10000"/>
          </a:bodyPr>
          <a:lstStyle/>
          <a:p>
            <a:pPr marL="514350" lvl="0" indent="-514350">
              <a:buFont typeface="+mj-lt"/>
              <a:buAutoNum type="arabicPeriod"/>
            </a:pPr>
            <a:r>
              <a:rPr lang="en-GB" dirty="0">
                <a:solidFill>
                  <a:schemeClr val="tx2"/>
                </a:solidFill>
              </a:rPr>
              <a:t>Enhance the science and technology (S&amp;T) capacity of the participating institutions</a:t>
            </a:r>
            <a:endParaRPr lang="en-US" dirty="0">
              <a:solidFill>
                <a:schemeClr val="tx2"/>
              </a:solidFill>
            </a:endParaRPr>
          </a:p>
          <a:p>
            <a:pPr marL="514350" lvl="0" indent="-514350">
              <a:buFont typeface="+mj-lt"/>
              <a:buAutoNum type="arabicPeriod"/>
            </a:pPr>
            <a:r>
              <a:rPr lang="en-GB" dirty="0">
                <a:solidFill>
                  <a:schemeClr val="tx2"/>
                </a:solidFill>
              </a:rPr>
              <a:t>Raise staff’s research profile as well as the one of the institutions involved</a:t>
            </a:r>
            <a:endParaRPr lang="en-US" dirty="0">
              <a:solidFill>
                <a:schemeClr val="tx2"/>
              </a:solidFill>
            </a:endParaRPr>
          </a:p>
          <a:p>
            <a:pPr marL="514350" lvl="0" indent="-514350">
              <a:buFont typeface="+mj-lt"/>
              <a:buAutoNum type="arabicPeriod"/>
            </a:pPr>
            <a:r>
              <a:rPr lang="en-GB" dirty="0">
                <a:solidFill>
                  <a:schemeClr val="tx2"/>
                </a:solidFill>
              </a:rPr>
              <a:t>Contribute to the overall Smart Specialisation Strategy </a:t>
            </a:r>
            <a:endParaRPr lang="en-US" dirty="0">
              <a:solidFill>
                <a:schemeClr val="tx2"/>
              </a:solidFill>
            </a:endParaRPr>
          </a:p>
          <a:p>
            <a:pPr marL="514350" lvl="0" indent="-514350">
              <a:buFont typeface="+mj-lt"/>
              <a:buAutoNum type="arabicPeriod"/>
            </a:pPr>
            <a:r>
              <a:rPr lang="en-GB" dirty="0">
                <a:solidFill>
                  <a:schemeClr val="tx2"/>
                </a:solidFill>
              </a:rPr>
              <a:t>Contribute to the development of a new, interdisciplinary research </a:t>
            </a:r>
            <a:r>
              <a:rPr lang="en-GB" dirty="0" smtClean="0">
                <a:solidFill>
                  <a:schemeClr val="tx2"/>
                </a:solidFill>
              </a:rPr>
              <a:t>domain - </a:t>
            </a:r>
            <a:r>
              <a:rPr lang="en-GB" dirty="0" err="1" smtClean="0">
                <a:solidFill>
                  <a:schemeClr val="tx2"/>
                </a:solidFill>
              </a:rPr>
              <a:t>Hydroinformatics</a:t>
            </a:r>
            <a:endParaRPr lang="en-US" dirty="0">
              <a:solidFill>
                <a:schemeClr val="tx2"/>
              </a:solidFill>
            </a:endParaRPr>
          </a:p>
          <a:p>
            <a:pPr marL="514350" lvl="0" indent="-514350">
              <a:buFont typeface="+mj-lt"/>
              <a:buAutoNum type="arabicPeriod"/>
            </a:pPr>
            <a:r>
              <a:rPr lang="en-GB" dirty="0">
                <a:solidFill>
                  <a:schemeClr val="tx2"/>
                </a:solidFill>
              </a:rPr>
              <a:t>Include the Romanian organization as an active member of the research networks of the internationally-leading research partner institutions</a:t>
            </a:r>
            <a:endParaRPr lang="en-US" dirty="0">
              <a:solidFill>
                <a:schemeClr val="tx2"/>
              </a:solidFill>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Project overview</a:t>
            </a:r>
            <a:endParaRPr lang="en-US" dirty="0">
              <a:solidFill>
                <a:schemeClr val="tx2"/>
              </a:solidFill>
            </a:endParaRPr>
          </a:p>
        </p:txBody>
      </p:sp>
      <p:grpSp>
        <p:nvGrpSpPr>
          <p:cNvPr id="3" name="Group 26"/>
          <p:cNvGrpSpPr/>
          <p:nvPr/>
        </p:nvGrpSpPr>
        <p:grpSpPr>
          <a:xfrm>
            <a:off x="1593818" y="1643050"/>
            <a:ext cx="9738017" cy="4786346"/>
            <a:chOff x="714348" y="1643050"/>
            <a:chExt cx="7786742" cy="4714908"/>
          </a:xfrm>
        </p:grpSpPr>
        <p:sp>
          <p:nvSpPr>
            <p:cNvPr id="4" name="AutoShape 28"/>
            <p:cNvSpPr>
              <a:spLocks noChangeArrowheads="1"/>
            </p:cNvSpPr>
            <p:nvPr/>
          </p:nvSpPr>
          <p:spPr bwMode="auto">
            <a:xfrm>
              <a:off x="1075207" y="3067514"/>
              <a:ext cx="2612373" cy="1124627"/>
            </a:xfrm>
            <a:prstGeom prst="roundRect">
              <a:avLst>
                <a:gd name="adj" fmla="val 16667"/>
              </a:avLst>
            </a:prstGeom>
            <a:solidFill>
              <a:srgbClr val="FDE9D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Enhancement of scientific competences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AutoShape 29"/>
            <p:cNvSpPr>
              <a:spLocks noChangeArrowheads="1"/>
            </p:cNvSpPr>
            <p:nvPr/>
          </p:nvSpPr>
          <p:spPr bwMode="auto">
            <a:xfrm>
              <a:off x="5956571" y="3097742"/>
              <a:ext cx="2544519" cy="1124627"/>
            </a:xfrm>
            <a:prstGeom prst="roundRect">
              <a:avLst>
                <a:gd name="adj" fmla="val 16667"/>
              </a:avLst>
            </a:prstGeom>
            <a:solidFill>
              <a:srgbClr val="FDE9D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Enhancement of organizational capability</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Rectangle 30"/>
            <p:cNvSpPr>
              <a:spLocks noChangeArrowheads="1"/>
            </p:cNvSpPr>
            <p:nvPr/>
          </p:nvSpPr>
          <p:spPr bwMode="auto">
            <a:xfrm>
              <a:off x="714348" y="4651891"/>
              <a:ext cx="578814" cy="1706067"/>
            </a:xfrm>
            <a:prstGeom prst="rect">
              <a:avLst/>
            </a:prstGeom>
            <a:solidFill>
              <a:srgbClr val="FFFFFF"/>
            </a:solidFill>
            <a:ln w="9525">
              <a:solidFill>
                <a:srgbClr val="000000"/>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Training</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Rectangle 31"/>
            <p:cNvSpPr>
              <a:spLocks noChangeArrowheads="1"/>
            </p:cNvSpPr>
            <p:nvPr/>
          </p:nvSpPr>
          <p:spPr bwMode="auto">
            <a:xfrm>
              <a:off x="1396999" y="4651891"/>
              <a:ext cx="578814" cy="1706067"/>
            </a:xfrm>
            <a:prstGeom prst="rect">
              <a:avLst/>
            </a:prstGeom>
            <a:solidFill>
              <a:srgbClr val="FFFFFF"/>
            </a:solidFill>
            <a:ln w="9525">
              <a:solidFill>
                <a:srgbClr val="000000"/>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Summer school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8" name="Rectangle 32"/>
            <p:cNvSpPr>
              <a:spLocks noChangeArrowheads="1"/>
            </p:cNvSpPr>
            <p:nvPr/>
          </p:nvSpPr>
          <p:spPr bwMode="auto">
            <a:xfrm>
              <a:off x="2083762" y="4651891"/>
              <a:ext cx="578814" cy="1706067"/>
            </a:xfrm>
            <a:prstGeom prst="rect">
              <a:avLst/>
            </a:prstGeom>
            <a:solidFill>
              <a:srgbClr val="FFFFFF"/>
            </a:solidFill>
            <a:ln w="9525">
              <a:solidFill>
                <a:srgbClr val="000000"/>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Staff exchange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9" name="Rectangle 33"/>
            <p:cNvSpPr>
              <a:spLocks noChangeArrowheads="1"/>
            </p:cNvSpPr>
            <p:nvPr/>
          </p:nvSpPr>
          <p:spPr bwMode="auto">
            <a:xfrm>
              <a:off x="2784918" y="4651891"/>
              <a:ext cx="578814" cy="1706067"/>
            </a:xfrm>
            <a:prstGeom prst="rect">
              <a:avLst/>
            </a:prstGeom>
            <a:solidFill>
              <a:srgbClr val="FFFFFF"/>
            </a:solidFill>
            <a:ln w="9525">
              <a:solidFill>
                <a:srgbClr val="000000"/>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Conference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0" name="Rectangle 34"/>
            <p:cNvSpPr>
              <a:spLocks noChangeArrowheads="1"/>
            </p:cNvSpPr>
            <p:nvPr/>
          </p:nvSpPr>
          <p:spPr bwMode="auto">
            <a:xfrm>
              <a:off x="3471681" y="4651891"/>
              <a:ext cx="578814" cy="1706067"/>
            </a:xfrm>
            <a:prstGeom prst="rect">
              <a:avLst/>
            </a:prstGeom>
            <a:solidFill>
              <a:srgbClr val="FFFFFF"/>
            </a:solidFill>
            <a:ln w="9525">
              <a:solidFill>
                <a:srgbClr val="000000"/>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Workshop</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Rectangle 35"/>
            <p:cNvSpPr>
              <a:spLocks noChangeArrowheads="1"/>
            </p:cNvSpPr>
            <p:nvPr/>
          </p:nvSpPr>
          <p:spPr bwMode="auto">
            <a:xfrm>
              <a:off x="7467861" y="4632219"/>
              <a:ext cx="578814" cy="1706067"/>
            </a:xfrm>
            <a:prstGeom prst="rect">
              <a:avLst/>
            </a:prstGeom>
            <a:solidFill>
              <a:srgbClr val="FFFFFF"/>
            </a:solidFill>
            <a:ln w="9525">
              <a:solidFill>
                <a:srgbClr val="000000"/>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Networking</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Rectangle 36"/>
            <p:cNvSpPr>
              <a:spLocks noChangeArrowheads="1"/>
            </p:cNvSpPr>
            <p:nvPr/>
          </p:nvSpPr>
          <p:spPr bwMode="auto">
            <a:xfrm>
              <a:off x="6387340" y="4632219"/>
              <a:ext cx="578814" cy="1706067"/>
            </a:xfrm>
            <a:prstGeom prst="rect">
              <a:avLst/>
            </a:prstGeom>
            <a:solidFill>
              <a:srgbClr val="FFFFFF"/>
            </a:solidFill>
            <a:ln w="9525">
              <a:solidFill>
                <a:srgbClr val="000000"/>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Arial" pitchFamily="34" charset="0"/>
                </a:rPr>
                <a:t>Training</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Rectangle 37"/>
            <p:cNvSpPr>
              <a:spLocks noChangeArrowheads="1"/>
            </p:cNvSpPr>
            <p:nvPr/>
          </p:nvSpPr>
          <p:spPr bwMode="auto">
            <a:xfrm rot="5400000">
              <a:off x="4446844" y="2900457"/>
              <a:ext cx="738128" cy="1604846"/>
            </a:xfrm>
            <a:prstGeom prst="rect">
              <a:avLst/>
            </a:prstGeom>
            <a:solidFill>
              <a:srgbClr val="B6DDE8"/>
            </a:solidFill>
            <a:ln w="9525">
              <a:solidFill>
                <a:srgbClr val="000000"/>
              </a:solidFill>
              <a:miter lim="800000"/>
              <a:headEnd/>
              <a:tailEnd/>
            </a:ln>
            <a:effectLst/>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Knowledge Lake</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44" name="Text Box 39"/>
            <p:cNvSpPr txBox="1">
              <a:spLocks noChangeArrowheads="1"/>
            </p:cNvSpPr>
            <p:nvPr/>
          </p:nvSpPr>
          <p:spPr bwMode="auto">
            <a:xfrm>
              <a:off x="789398" y="1714091"/>
              <a:ext cx="3336147" cy="767238"/>
            </a:xfrm>
            <a:prstGeom prst="rect">
              <a:avLst/>
            </a:prstGeom>
            <a:solidFill>
              <a:srgbClr val="FFFFFF"/>
            </a:solidFill>
            <a:ln w="9525">
              <a:no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Increase of scientific results</a:t>
              </a:r>
            </a:p>
          </p:txBody>
        </p:sp>
        <p:sp>
          <p:nvSpPr>
            <p:cNvPr id="45" name="Rectangle 40"/>
            <p:cNvSpPr>
              <a:spLocks noChangeArrowheads="1"/>
            </p:cNvSpPr>
            <p:nvPr/>
          </p:nvSpPr>
          <p:spPr bwMode="auto">
            <a:xfrm>
              <a:off x="5709830" y="1643050"/>
              <a:ext cx="2791260" cy="113118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Roadmap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RQAS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Research framework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6" name="AutoShape 41"/>
            <p:cNvSpPr>
              <a:spLocks noChangeArrowheads="1"/>
            </p:cNvSpPr>
            <p:nvPr/>
          </p:nvSpPr>
          <p:spPr bwMode="auto">
            <a:xfrm>
              <a:off x="2139279" y="2467962"/>
              <a:ext cx="509932" cy="561767"/>
            </a:xfrm>
            <a:prstGeom prst="upArrow">
              <a:avLst>
                <a:gd name="adj1" fmla="val 50000"/>
                <a:gd name="adj2" fmla="val 25907"/>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US"/>
            </a:p>
          </p:txBody>
        </p:sp>
        <p:sp>
          <p:nvSpPr>
            <p:cNvPr id="47" name="AutoShape 42"/>
            <p:cNvSpPr>
              <a:spLocks noChangeArrowheads="1"/>
            </p:cNvSpPr>
            <p:nvPr/>
          </p:nvSpPr>
          <p:spPr bwMode="auto">
            <a:xfrm>
              <a:off x="6966154" y="2588874"/>
              <a:ext cx="509932" cy="464397"/>
            </a:xfrm>
            <a:prstGeom prst="upArrow">
              <a:avLst>
                <a:gd name="adj1" fmla="val 50000"/>
                <a:gd name="adj2" fmla="val 25907"/>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US"/>
            </a:p>
          </p:txBody>
        </p:sp>
        <p:sp>
          <p:nvSpPr>
            <p:cNvPr id="48" name="AutoShape 44"/>
            <p:cNvSpPr>
              <a:spLocks noChangeArrowheads="1"/>
            </p:cNvSpPr>
            <p:nvPr/>
          </p:nvSpPr>
          <p:spPr bwMode="auto">
            <a:xfrm>
              <a:off x="5618330" y="3567703"/>
              <a:ext cx="338241" cy="156289"/>
            </a:xfrm>
            <a:prstGeom prst="leftRightArrow">
              <a:avLst>
                <a:gd name="adj1" fmla="val 50000"/>
                <a:gd name="adj2" fmla="val 46014"/>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 name="AutoShape 45"/>
            <p:cNvSpPr>
              <a:spLocks noChangeArrowheads="1"/>
            </p:cNvSpPr>
            <p:nvPr/>
          </p:nvSpPr>
          <p:spPr bwMode="auto">
            <a:xfrm>
              <a:off x="3675243" y="3605956"/>
              <a:ext cx="338241" cy="156289"/>
            </a:xfrm>
            <a:prstGeom prst="leftRightArrow">
              <a:avLst>
                <a:gd name="adj1" fmla="val 50000"/>
                <a:gd name="adj2" fmla="val 46014"/>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50" name="AutoShape 46"/>
            <p:cNvCxnSpPr>
              <a:cxnSpLocks noChangeShapeType="1"/>
            </p:cNvCxnSpPr>
            <p:nvPr/>
          </p:nvCxnSpPr>
          <p:spPr bwMode="auto">
            <a:xfrm flipV="1">
              <a:off x="2388076" y="4222369"/>
              <a:ext cx="6169" cy="429522"/>
            </a:xfrm>
            <a:prstGeom prst="straightConnector1">
              <a:avLst/>
            </a:prstGeom>
            <a:noFill/>
            <a:ln w="9525">
              <a:solidFill>
                <a:srgbClr val="000000"/>
              </a:solidFill>
              <a:round/>
              <a:headEnd/>
              <a:tailEnd type="triangle" w="med" len="med"/>
            </a:ln>
          </p:spPr>
        </p:cxnSp>
        <p:cxnSp>
          <p:nvCxnSpPr>
            <p:cNvPr id="51" name="AutoShape 47"/>
            <p:cNvCxnSpPr>
              <a:cxnSpLocks noChangeShapeType="1"/>
            </p:cNvCxnSpPr>
            <p:nvPr/>
          </p:nvCxnSpPr>
          <p:spPr bwMode="auto">
            <a:xfrm flipV="1">
              <a:off x="3051193" y="4222369"/>
              <a:ext cx="6169" cy="429522"/>
            </a:xfrm>
            <a:prstGeom prst="straightConnector1">
              <a:avLst/>
            </a:prstGeom>
            <a:noFill/>
            <a:ln w="9525">
              <a:solidFill>
                <a:srgbClr val="000000"/>
              </a:solidFill>
              <a:round/>
              <a:headEnd/>
              <a:tailEnd type="triangle" w="med" len="med"/>
            </a:ln>
          </p:spPr>
        </p:cxnSp>
        <p:cxnSp>
          <p:nvCxnSpPr>
            <p:cNvPr id="52" name="AutoShape 48"/>
            <p:cNvCxnSpPr>
              <a:cxnSpLocks noChangeShapeType="1"/>
            </p:cNvCxnSpPr>
            <p:nvPr/>
          </p:nvCxnSpPr>
          <p:spPr bwMode="auto">
            <a:xfrm flipV="1">
              <a:off x="1701313" y="4202696"/>
              <a:ext cx="6169" cy="429522"/>
            </a:xfrm>
            <a:prstGeom prst="straightConnector1">
              <a:avLst/>
            </a:prstGeom>
            <a:noFill/>
            <a:ln w="9525">
              <a:solidFill>
                <a:srgbClr val="000000"/>
              </a:solidFill>
              <a:round/>
              <a:headEnd/>
              <a:tailEnd type="triangle" w="med" len="med"/>
            </a:ln>
          </p:spPr>
        </p:cxnSp>
        <p:cxnSp>
          <p:nvCxnSpPr>
            <p:cNvPr id="53" name="AutoShape 49"/>
            <p:cNvCxnSpPr>
              <a:cxnSpLocks noChangeShapeType="1"/>
            </p:cNvCxnSpPr>
            <p:nvPr/>
          </p:nvCxnSpPr>
          <p:spPr bwMode="auto">
            <a:xfrm flipV="1">
              <a:off x="1156426" y="4222369"/>
              <a:ext cx="6169" cy="429522"/>
            </a:xfrm>
            <a:prstGeom prst="straightConnector1">
              <a:avLst/>
            </a:prstGeom>
            <a:noFill/>
            <a:ln w="9525">
              <a:solidFill>
                <a:srgbClr val="000000"/>
              </a:solidFill>
              <a:round/>
              <a:headEnd/>
              <a:tailEnd type="triangle" w="med" len="med"/>
            </a:ln>
          </p:spPr>
        </p:cxnSp>
        <p:cxnSp>
          <p:nvCxnSpPr>
            <p:cNvPr id="54" name="AutoShape 50"/>
            <p:cNvCxnSpPr>
              <a:cxnSpLocks noChangeShapeType="1"/>
            </p:cNvCxnSpPr>
            <p:nvPr/>
          </p:nvCxnSpPr>
          <p:spPr bwMode="auto">
            <a:xfrm flipV="1">
              <a:off x="3563181" y="4202696"/>
              <a:ext cx="6169" cy="429522"/>
            </a:xfrm>
            <a:prstGeom prst="straightConnector1">
              <a:avLst/>
            </a:prstGeom>
            <a:noFill/>
            <a:ln w="9525">
              <a:solidFill>
                <a:srgbClr val="000000"/>
              </a:solidFill>
              <a:round/>
              <a:headEnd/>
              <a:tailEnd type="triangle" w="med" len="med"/>
            </a:ln>
          </p:spPr>
        </p:cxnSp>
        <p:cxnSp>
          <p:nvCxnSpPr>
            <p:cNvPr id="55" name="AutoShape 51"/>
            <p:cNvCxnSpPr>
              <a:cxnSpLocks noChangeShapeType="1"/>
            </p:cNvCxnSpPr>
            <p:nvPr/>
          </p:nvCxnSpPr>
          <p:spPr bwMode="auto">
            <a:xfrm flipV="1">
              <a:off x="6680345" y="4202696"/>
              <a:ext cx="6169" cy="429522"/>
            </a:xfrm>
            <a:prstGeom prst="straightConnector1">
              <a:avLst/>
            </a:prstGeom>
            <a:noFill/>
            <a:ln w="9525">
              <a:solidFill>
                <a:srgbClr val="000000"/>
              </a:solidFill>
              <a:round/>
              <a:headEnd/>
              <a:tailEnd type="triangle" w="med" len="med"/>
            </a:ln>
          </p:spPr>
        </p:cxnSp>
        <p:cxnSp>
          <p:nvCxnSpPr>
            <p:cNvPr id="56" name="AutoShape 52"/>
            <p:cNvCxnSpPr>
              <a:cxnSpLocks noChangeShapeType="1"/>
            </p:cNvCxnSpPr>
            <p:nvPr/>
          </p:nvCxnSpPr>
          <p:spPr bwMode="auto">
            <a:xfrm flipV="1">
              <a:off x="7752642" y="4202696"/>
              <a:ext cx="6169" cy="429522"/>
            </a:xfrm>
            <a:prstGeom prst="straightConnector1">
              <a:avLst/>
            </a:prstGeom>
            <a:noFill/>
            <a:ln w="9525">
              <a:solidFill>
                <a:srgbClr val="000000"/>
              </a:solidFill>
              <a:round/>
              <a:headEnd/>
              <a:tailEnd type="triangle" w="med" len="med"/>
            </a:ln>
          </p:spPr>
        </p:cxnSp>
      </p:gr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Data4Water Project Presentation</a:t>
            </a:r>
            <a:endParaRPr lang="en-US" dirty="0"/>
          </a:p>
        </p:txBody>
      </p:sp>
      <p:sp>
        <p:nvSpPr>
          <p:cNvPr id="5" name="Content Placeholder 4"/>
          <p:cNvSpPr>
            <a:spLocks noGrp="1"/>
          </p:cNvSpPr>
          <p:nvPr>
            <p:ph idx="1"/>
          </p:nvPr>
        </p:nvSpPr>
        <p:spPr/>
        <p:txBody>
          <a:bodyPr/>
          <a:lstStyle/>
          <a:p>
            <a:r>
              <a:rPr lang="en-US" dirty="0" smtClean="0">
                <a:solidFill>
                  <a:schemeClr val="tx2">
                    <a:lumMod val="40000"/>
                    <a:lumOff val="60000"/>
                  </a:schemeClr>
                </a:solidFill>
              </a:rPr>
              <a:t>Context of the project</a:t>
            </a:r>
          </a:p>
          <a:p>
            <a:r>
              <a:rPr lang="en-US" dirty="0" smtClean="0">
                <a:solidFill>
                  <a:schemeClr val="tx2">
                    <a:lumMod val="40000"/>
                    <a:lumOff val="60000"/>
                  </a:schemeClr>
                </a:solidFill>
              </a:rPr>
              <a:t>The importance of the research field</a:t>
            </a:r>
          </a:p>
          <a:p>
            <a:r>
              <a:rPr lang="en-US" dirty="0" smtClean="0">
                <a:solidFill>
                  <a:schemeClr val="tx2">
                    <a:lumMod val="40000"/>
                    <a:lumOff val="60000"/>
                  </a:schemeClr>
                </a:solidFill>
              </a:rPr>
              <a:t>Consortium</a:t>
            </a:r>
          </a:p>
          <a:p>
            <a:r>
              <a:rPr lang="en-US" dirty="0" smtClean="0">
                <a:solidFill>
                  <a:schemeClr val="tx2">
                    <a:lumMod val="40000"/>
                    <a:lumOff val="60000"/>
                  </a:schemeClr>
                </a:solidFill>
              </a:rPr>
              <a:t>Objectives</a:t>
            </a:r>
          </a:p>
          <a:p>
            <a:r>
              <a:rPr lang="en-US" b="1" dirty="0" smtClean="0">
                <a:solidFill>
                  <a:schemeClr val="tx2"/>
                </a:solidFill>
              </a:rPr>
              <a:t>Work packages</a:t>
            </a:r>
          </a:p>
          <a:p>
            <a:r>
              <a:rPr lang="en-US" dirty="0" smtClean="0">
                <a:solidFill>
                  <a:schemeClr val="tx2">
                    <a:lumMod val="40000"/>
                    <a:lumOff val="60000"/>
                  </a:schemeClr>
                </a:solidFill>
              </a:rPr>
              <a:t>Outputs and outcomes </a:t>
            </a:r>
            <a:endParaRPr lang="en-US" dirty="0">
              <a:solidFill>
                <a:schemeClr val="tx2">
                  <a:lumMod val="40000"/>
                  <a:lumOff val="60000"/>
                </a:schemeClr>
              </a:solidFill>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Data4Water Project Presentation</a:t>
            </a:r>
            <a:endParaRPr lang="en-US" dirty="0"/>
          </a:p>
        </p:txBody>
      </p:sp>
      <p:sp>
        <p:nvSpPr>
          <p:cNvPr id="5" name="Content Placeholder 4"/>
          <p:cNvSpPr>
            <a:spLocks noGrp="1"/>
          </p:cNvSpPr>
          <p:nvPr>
            <p:ph idx="1"/>
          </p:nvPr>
        </p:nvSpPr>
        <p:spPr/>
        <p:txBody>
          <a:bodyPr/>
          <a:lstStyle/>
          <a:p>
            <a:r>
              <a:rPr lang="en-US" b="1" dirty="0" smtClean="0">
                <a:solidFill>
                  <a:schemeClr val="tx2"/>
                </a:solidFill>
              </a:rPr>
              <a:t>Context of the project</a:t>
            </a:r>
          </a:p>
          <a:p>
            <a:r>
              <a:rPr lang="en-US" dirty="0" smtClean="0">
                <a:solidFill>
                  <a:schemeClr val="tx2">
                    <a:lumMod val="40000"/>
                    <a:lumOff val="60000"/>
                  </a:schemeClr>
                </a:solidFill>
              </a:rPr>
              <a:t>The importance of the research field</a:t>
            </a:r>
          </a:p>
          <a:p>
            <a:r>
              <a:rPr lang="en-US" dirty="0" smtClean="0">
                <a:solidFill>
                  <a:schemeClr val="tx2">
                    <a:lumMod val="40000"/>
                    <a:lumOff val="60000"/>
                  </a:schemeClr>
                </a:solidFill>
              </a:rPr>
              <a:t>Consortium</a:t>
            </a:r>
          </a:p>
          <a:p>
            <a:r>
              <a:rPr lang="en-US" dirty="0" smtClean="0">
                <a:solidFill>
                  <a:schemeClr val="tx2">
                    <a:lumMod val="40000"/>
                    <a:lumOff val="60000"/>
                  </a:schemeClr>
                </a:solidFill>
              </a:rPr>
              <a:t>Objectives</a:t>
            </a:r>
          </a:p>
          <a:p>
            <a:r>
              <a:rPr lang="en-US" dirty="0" smtClean="0">
                <a:solidFill>
                  <a:schemeClr val="tx2">
                    <a:lumMod val="40000"/>
                    <a:lumOff val="60000"/>
                  </a:schemeClr>
                </a:solidFill>
              </a:rPr>
              <a:t>Work packages</a:t>
            </a:r>
          </a:p>
          <a:p>
            <a:r>
              <a:rPr lang="en-US" dirty="0" smtClean="0">
                <a:solidFill>
                  <a:schemeClr val="tx2">
                    <a:lumMod val="40000"/>
                    <a:lumOff val="60000"/>
                  </a:schemeClr>
                </a:solidFill>
              </a:rPr>
              <a:t>Outputs and outcomes</a:t>
            </a:r>
            <a:r>
              <a:rPr lang="en-US" dirty="0" smtClean="0"/>
              <a:t> </a:t>
            </a:r>
            <a:endParaRPr lang="en-US" dirty="0"/>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Overall structure of the work plan</a:t>
            </a:r>
            <a:endParaRPr lang="en-US" dirty="0"/>
          </a:p>
        </p:txBody>
      </p:sp>
      <p:grpSp>
        <p:nvGrpSpPr>
          <p:cNvPr id="3" name="Group 36"/>
          <p:cNvGrpSpPr/>
          <p:nvPr/>
        </p:nvGrpSpPr>
        <p:grpSpPr>
          <a:xfrm>
            <a:off x="1308066" y="1643051"/>
            <a:ext cx="10023770" cy="4143909"/>
            <a:chOff x="570985" y="1643050"/>
            <a:chExt cx="7930106" cy="4143909"/>
          </a:xfrm>
        </p:grpSpPr>
        <p:sp>
          <p:nvSpPr>
            <p:cNvPr id="17" name="AutoShape 2"/>
            <p:cNvSpPr>
              <a:spLocks noChangeArrowheads="1"/>
            </p:cNvSpPr>
            <p:nvPr/>
          </p:nvSpPr>
          <p:spPr bwMode="auto">
            <a:xfrm>
              <a:off x="2874434" y="1643050"/>
              <a:ext cx="3200233" cy="1058276"/>
            </a:xfrm>
            <a:prstGeom prst="roundRect">
              <a:avLst>
                <a:gd name="adj" fmla="val 16667"/>
              </a:avLst>
            </a:prstGeom>
            <a:solidFill>
              <a:srgbClr val="FABF8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WP1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Development of the framework for scientific strategy enforcement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AutoShape 3"/>
            <p:cNvSpPr>
              <a:spLocks noChangeArrowheads="1"/>
            </p:cNvSpPr>
            <p:nvPr/>
          </p:nvSpPr>
          <p:spPr bwMode="auto">
            <a:xfrm rot="5400000">
              <a:off x="-699686" y="2914226"/>
              <a:ext cx="4143404" cy="1602061"/>
            </a:xfrm>
            <a:prstGeom prst="roundRect">
              <a:avLst>
                <a:gd name="adj" fmla="val 16667"/>
              </a:avLst>
            </a:prstGeom>
            <a:solidFill>
              <a:srgbClr val="DAEEF3"/>
            </a:solidFill>
            <a:ln w="9525">
              <a:solidFill>
                <a:srgbClr val="000000"/>
              </a:solidFill>
              <a:round/>
              <a:headEnd/>
              <a:tailEnd/>
            </a:ln>
          </p:spPr>
          <p:txBody>
            <a:bodyPr vert="vert270"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WP5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Dissemination of Project Outcomes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AutoShape 4"/>
            <p:cNvSpPr>
              <a:spLocks noChangeArrowheads="1"/>
            </p:cNvSpPr>
            <p:nvPr/>
          </p:nvSpPr>
          <p:spPr bwMode="auto">
            <a:xfrm rot="5400000">
              <a:off x="5771362" y="2913606"/>
              <a:ext cx="3945859" cy="1513598"/>
            </a:xfrm>
            <a:prstGeom prst="roundRect">
              <a:avLst>
                <a:gd name="adj" fmla="val 16667"/>
              </a:avLst>
            </a:prstGeom>
            <a:solidFill>
              <a:srgbClr val="F2DBDB"/>
            </a:solidFill>
            <a:ln w="9525">
              <a:solidFill>
                <a:srgbClr val="000000"/>
              </a:solidFill>
              <a:round/>
              <a:headEnd/>
              <a:tailEnd/>
            </a:ln>
          </p:spPr>
          <p:txBody>
            <a:bodyPr vert="vert270"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WP6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Project management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AutoShape 5"/>
            <p:cNvSpPr>
              <a:spLocks noChangeArrowheads="1"/>
            </p:cNvSpPr>
            <p:nvPr/>
          </p:nvSpPr>
          <p:spPr bwMode="auto">
            <a:xfrm>
              <a:off x="3189403" y="4843076"/>
              <a:ext cx="2885265" cy="891976"/>
            </a:xfrm>
            <a:prstGeom prst="roundRect">
              <a:avLst>
                <a:gd name="adj" fmla="val 16667"/>
              </a:avLst>
            </a:prstGeom>
            <a:solidFill>
              <a:srgbClr val="C2D69B"/>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WP2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Partnership and networking</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AutoShape 6"/>
            <p:cNvSpPr>
              <a:spLocks noChangeArrowheads="1"/>
            </p:cNvSpPr>
            <p:nvPr/>
          </p:nvSpPr>
          <p:spPr bwMode="auto">
            <a:xfrm>
              <a:off x="2820968" y="2980510"/>
              <a:ext cx="1404720" cy="934307"/>
            </a:xfrm>
            <a:prstGeom prst="roundRect">
              <a:avLst>
                <a:gd name="adj" fmla="val 16667"/>
              </a:avLst>
            </a:prstGeom>
            <a:solidFill>
              <a:srgbClr val="EAF1DD"/>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WP3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Training</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AutoShape 7"/>
            <p:cNvSpPr>
              <a:spLocks noChangeArrowheads="1"/>
            </p:cNvSpPr>
            <p:nvPr/>
          </p:nvSpPr>
          <p:spPr bwMode="auto">
            <a:xfrm>
              <a:off x="4489133" y="3534845"/>
              <a:ext cx="1956886" cy="1009898"/>
            </a:xfrm>
            <a:prstGeom prst="roundRect">
              <a:avLst>
                <a:gd name="adj" fmla="val 16667"/>
              </a:avLst>
            </a:prstGeom>
            <a:solidFill>
              <a:srgbClr val="B8CCE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WP4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Organization of scientific events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4" name="AutoShape 8"/>
            <p:cNvCxnSpPr>
              <a:cxnSpLocks noChangeShapeType="1"/>
            </p:cNvCxnSpPr>
            <p:nvPr/>
          </p:nvCxnSpPr>
          <p:spPr bwMode="auto">
            <a:xfrm>
              <a:off x="2173533" y="2241732"/>
              <a:ext cx="700902" cy="0"/>
            </a:xfrm>
            <a:prstGeom prst="straightConnector1">
              <a:avLst/>
            </a:prstGeom>
            <a:noFill/>
            <a:ln w="9525">
              <a:solidFill>
                <a:srgbClr val="000000"/>
              </a:solidFill>
              <a:prstDash val="lgDashDotDot"/>
              <a:round/>
              <a:headEnd/>
              <a:tailEnd/>
            </a:ln>
          </p:spPr>
        </p:cxnSp>
        <p:cxnSp>
          <p:nvCxnSpPr>
            <p:cNvPr id="25" name="AutoShape 9"/>
            <p:cNvCxnSpPr>
              <a:cxnSpLocks noChangeShapeType="1"/>
            </p:cNvCxnSpPr>
            <p:nvPr/>
          </p:nvCxnSpPr>
          <p:spPr bwMode="auto">
            <a:xfrm>
              <a:off x="6074668" y="2270961"/>
              <a:ext cx="912825" cy="1008"/>
            </a:xfrm>
            <a:prstGeom prst="straightConnector1">
              <a:avLst/>
            </a:prstGeom>
            <a:noFill/>
            <a:ln w="9525">
              <a:solidFill>
                <a:srgbClr val="000000"/>
              </a:solidFill>
              <a:prstDash val="dashDot"/>
              <a:round/>
              <a:headEnd/>
              <a:tailEnd/>
            </a:ln>
          </p:spPr>
        </p:cxnSp>
        <p:cxnSp>
          <p:nvCxnSpPr>
            <p:cNvPr id="26" name="AutoShape 10"/>
            <p:cNvCxnSpPr>
              <a:cxnSpLocks noChangeShapeType="1"/>
            </p:cNvCxnSpPr>
            <p:nvPr/>
          </p:nvCxnSpPr>
          <p:spPr bwMode="auto">
            <a:xfrm>
              <a:off x="2173533" y="3369552"/>
              <a:ext cx="647435" cy="0"/>
            </a:xfrm>
            <a:prstGeom prst="straightConnector1">
              <a:avLst/>
            </a:prstGeom>
            <a:noFill/>
            <a:ln w="9525">
              <a:solidFill>
                <a:srgbClr val="000000"/>
              </a:solidFill>
              <a:prstDash val="lgDashDotDot"/>
              <a:round/>
              <a:headEnd/>
              <a:tailEnd/>
            </a:ln>
          </p:spPr>
        </p:cxnSp>
        <p:cxnSp>
          <p:nvCxnSpPr>
            <p:cNvPr id="27" name="AutoShape 11"/>
            <p:cNvCxnSpPr>
              <a:cxnSpLocks noChangeShapeType="1"/>
            </p:cNvCxnSpPr>
            <p:nvPr/>
          </p:nvCxnSpPr>
          <p:spPr bwMode="auto">
            <a:xfrm>
              <a:off x="4225687" y="3311095"/>
              <a:ext cx="2761805" cy="0"/>
            </a:xfrm>
            <a:prstGeom prst="straightConnector1">
              <a:avLst/>
            </a:prstGeom>
            <a:noFill/>
            <a:ln w="9525">
              <a:solidFill>
                <a:srgbClr val="000000"/>
              </a:solidFill>
              <a:prstDash val="dashDot"/>
              <a:round/>
              <a:headEnd/>
              <a:tailEnd/>
            </a:ln>
          </p:spPr>
        </p:cxnSp>
        <p:cxnSp>
          <p:nvCxnSpPr>
            <p:cNvPr id="28" name="AutoShape 12"/>
            <p:cNvCxnSpPr>
              <a:cxnSpLocks noChangeShapeType="1"/>
            </p:cNvCxnSpPr>
            <p:nvPr/>
          </p:nvCxnSpPr>
          <p:spPr bwMode="auto">
            <a:xfrm>
              <a:off x="2173533" y="4200047"/>
              <a:ext cx="2315600" cy="0"/>
            </a:xfrm>
            <a:prstGeom prst="straightConnector1">
              <a:avLst/>
            </a:prstGeom>
            <a:noFill/>
            <a:ln w="9525">
              <a:solidFill>
                <a:srgbClr val="000000"/>
              </a:solidFill>
              <a:prstDash val="lgDashDotDot"/>
              <a:round/>
              <a:headEnd/>
              <a:tailEnd/>
            </a:ln>
          </p:spPr>
        </p:cxnSp>
        <p:cxnSp>
          <p:nvCxnSpPr>
            <p:cNvPr id="29" name="AutoShape 13"/>
            <p:cNvCxnSpPr>
              <a:cxnSpLocks noChangeShapeType="1"/>
            </p:cNvCxnSpPr>
            <p:nvPr/>
          </p:nvCxnSpPr>
          <p:spPr bwMode="auto">
            <a:xfrm>
              <a:off x="6526706" y="4060960"/>
              <a:ext cx="460787" cy="0"/>
            </a:xfrm>
            <a:prstGeom prst="straightConnector1">
              <a:avLst/>
            </a:prstGeom>
            <a:noFill/>
            <a:ln w="9525">
              <a:solidFill>
                <a:srgbClr val="000000"/>
              </a:solidFill>
              <a:prstDash val="dashDot"/>
              <a:round/>
              <a:headEnd/>
              <a:tailEnd/>
            </a:ln>
          </p:spPr>
        </p:cxnSp>
        <p:cxnSp>
          <p:nvCxnSpPr>
            <p:cNvPr id="30" name="AutoShape 14"/>
            <p:cNvCxnSpPr>
              <a:cxnSpLocks noChangeShapeType="1"/>
            </p:cNvCxnSpPr>
            <p:nvPr/>
          </p:nvCxnSpPr>
          <p:spPr bwMode="auto">
            <a:xfrm>
              <a:off x="2329073" y="5206922"/>
              <a:ext cx="860330" cy="0"/>
            </a:xfrm>
            <a:prstGeom prst="straightConnector1">
              <a:avLst/>
            </a:prstGeom>
            <a:noFill/>
            <a:ln w="9525">
              <a:solidFill>
                <a:srgbClr val="000000"/>
              </a:solidFill>
              <a:prstDash val="lgDashDotDot"/>
              <a:round/>
              <a:headEnd/>
              <a:tailEnd/>
            </a:ln>
          </p:spPr>
        </p:cxnSp>
        <p:cxnSp>
          <p:nvCxnSpPr>
            <p:cNvPr id="31" name="AutoShape 15"/>
            <p:cNvCxnSpPr>
              <a:cxnSpLocks noChangeShapeType="1"/>
            </p:cNvCxnSpPr>
            <p:nvPr/>
          </p:nvCxnSpPr>
          <p:spPr bwMode="auto">
            <a:xfrm>
              <a:off x="6074668" y="5206922"/>
              <a:ext cx="912825" cy="0"/>
            </a:xfrm>
            <a:prstGeom prst="straightConnector1">
              <a:avLst/>
            </a:prstGeom>
            <a:noFill/>
            <a:ln w="9525">
              <a:solidFill>
                <a:srgbClr val="0000FF"/>
              </a:solidFill>
              <a:prstDash val="dashDot"/>
              <a:round/>
              <a:headEnd/>
              <a:tailEnd/>
            </a:ln>
          </p:spPr>
        </p:cxnSp>
        <p:cxnSp>
          <p:nvCxnSpPr>
            <p:cNvPr id="32" name="AutoShape 17"/>
            <p:cNvCxnSpPr>
              <a:cxnSpLocks noChangeShapeType="1"/>
            </p:cNvCxnSpPr>
            <p:nvPr/>
          </p:nvCxnSpPr>
          <p:spPr bwMode="auto">
            <a:xfrm>
              <a:off x="5041300" y="2701326"/>
              <a:ext cx="11665" cy="833519"/>
            </a:xfrm>
            <a:prstGeom prst="straightConnector1">
              <a:avLst/>
            </a:prstGeom>
            <a:noFill/>
            <a:ln w="9525">
              <a:solidFill>
                <a:srgbClr val="000000"/>
              </a:solidFill>
              <a:round/>
              <a:headEnd/>
              <a:tailEnd/>
            </a:ln>
          </p:spPr>
        </p:cxnSp>
        <p:cxnSp>
          <p:nvCxnSpPr>
            <p:cNvPr id="33" name="AutoShape 18"/>
            <p:cNvCxnSpPr>
              <a:cxnSpLocks noChangeShapeType="1"/>
            </p:cNvCxnSpPr>
            <p:nvPr/>
          </p:nvCxnSpPr>
          <p:spPr bwMode="auto">
            <a:xfrm>
              <a:off x="3656022" y="3914817"/>
              <a:ext cx="0" cy="928260"/>
            </a:xfrm>
            <a:prstGeom prst="straightConnector1">
              <a:avLst/>
            </a:prstGeom>
            <a:noFill/>
            <a:ln w="9525">
              <a:solidFill>
                <a:srgbClr val="000000"/>
              </a:solidFill>
              <a:round/>
              <a:headEnd/>
              <a:tailEnd/>
            </a:ln>
          </p:spPr>
        </p:cxnSp>
        <p:cxnSp>
          <p:nvCxnSpPr>
            <p:cNvPr id="34" name="AutoShape 19"/>
            <p:cNvCxnSpPr>
              <a:cxnSpLocks noChangeShapeType="1"/>
            </p:cNvCxnSpPr>
            <p:nvPr/>
          </p:nvCxnSpPr>
          <p:spPr bwMode="auto">
            <a:xfrm>
              <a:off x="5148233" y="4544743"/>
              <a:ext cx="972" cy="298333"/>
            </a:xfrm>
            <a:prstGeom prst="straightConnector1">
              <a:avLst/>
            </a:prstGeom>
            <a:noFill/>
            <a:ln w="9525">
              <a:solidFill>
                <a:srgbClr val="000000"/>
              </a:solidFill>
              <a:round/>
              <a:headEnd/>
              <a:tailEnd/>
            </a:ln>
          </p:spPr>
        </p:cxnSp>
        <p:cxnSp>
          <p:nvCxnSpPr>
            <p:cNvPr id="35" name="Straight Connector 34"/>
            <p:cNvCxnSpPr/>
            <p:nvPr/>
          </p:nvCxnSpPr>
          <p:spPr>
            <a:xfrm rot="5400000">
              <a:off x="3501224" y="2857496"/>
              <a:ext cx="284958" cy="794"/>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WP1 - Development of the framework for scientific strategy enforcement </a:t>
            </a:r>
            <a:endParaRPr lang="en-US" dirty="0">
              <a:solidFill>
                <a:schemeClr val="tx2"/>
              </a:solidFill>
            </a:endParaRPr>
          </a:p>
        </p:txBody>
      </p:sp>
      <p:sp>
        <p:nvSpPr>
          <p:cNvPr id="3" name="Content Placeholder 2"/>
          <p:cNvSpPr>
            <a:spLocks noGrp="1"/>
          </p:cNvSpPr>
          <p:nvPr>
            <p:ph idx="1"/>
          </p:nvPr>
        </p:nvSpPr>
        <p:spPr/>
        <p:txBody>
          <a:bodyPr>
            <a:normAutofit/>
          </a:bodyPr>
          <a:lstStyle/>
          <a:p>
            <a:pPr>
              <a:buNone/>
            </a:pPr>
            <a:r>
              <a:rPr lang="en-US" b="1" dirty="0" smtClean="0">
                <a:solidFill>
                  <a:schemeClr val="tx2"/>
                </a:solidFill>
              </a:rPr>
              <a:t>WP leader: </a:t>
            </a:r>
            <a:r>
              <a:rPr lang="en-US" dirty="0" smtClean="0">
                <a:solidFill>
                  <a:schemeClr val="tx2"/>
                </a:solidFill>
              </a:rPr>
              <a:t>UPB</a:t>
            </a:r>
          </a:p>
          <a:p>
            <a:pPr>
              <a:buNone/>
            </a:pPr>
            <a:r>
              <a:rPr lang="en-US" b="1" dirty="0" smtClean="0">
                <a:solidFill>
                  <a:schemeClr val="tx2"/>
                </a:solidFill>
              </a:rPr>
              <a:t>Objectives:</a:t>
            </a:r>
            <a:r>
              <a:rPr lang="en-US" dirty="0" smtClean="0">
                <a:solidFill>
                  <a:schemeClr val="tx2"/>
                </a:solidFill>
              </a:rPr>
              <a:t> </a:t>
            </a:r>
          </a:p>
          <a:p>
            <a:r>
              <a:rPr lang="en-US" dirty="0" smtClean="0">
                <a:solidFill>
                  <a:schemeClr val="tx2"/>
                </a:solidFill>
              </a:rPr>
              <a:t>Develop and implement a suitable, stable and sustainable framework for the scientific strategy enforcement in the research field of value added, data driven e-services in water management;</a:t>
            </a:r>
          </a:p>
          <a:p>
            <a:r>
              <a:rPr lang="en-US" dirty="0" smtClean="0">
                <a:solidFill>
                  <a:schemeClr val="tx2"/>
                </a:solidFill>
              </a:rPr>
              <a:t>Develop a Research Quality Assurance System (RQAS) that will allow benchmarks’ setup for increasing the Composite Research Indicator and monitor its evolution in time</a:t>
            </a:r>
          </a:p>
          <a:p>
            <a:endParaRPr lang="en-US" dirty="0"/>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WP1 - Development of the framework for scientific strategy enforcement </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solidFill>
                  <a:schemeClr val="tx2"/>
                </a:solidFill>
              </a:rPr>
              <a:t>Tasks:</a:t>
            </a:r>
          </a:p>
          <a:p>
            <a:pPr marL="514350" indent="-514350">
              <a:buNone/>
            </a:pPr>
            <a:r>
              <a:rPr lang="en-US" dirty="0" smtClean="0">
                <a:solidFill>
                  <a:schemeClr val="tx2"/>
                </a:solidFill>
              </a:rPr>
              <a:t>T1.1 Develop a framework for implementing the scientific strategy</a:t>
            </a:r>
          </a:p>
          <a:p>
            <a:pPr marL="514350" indent="-514350">
              <a:buNone/>
            </a:pPr>
            <a:r>
              <a:rPr lang="en-US" dirty="0" smtClean="0">
                <a:solidFill>
                  <a:schemeClr val="tx2"/>
                </a:solidFill>
              </a:rPr>
              <a:t>T.1.2 Develop the RQAS</a:t>
            </a:r>
          </a:p>
          <a:p>
            <a:pPr marL="514350" indent="-514350">
              <a:buNone/>
            </a:pPr>
            <a:r>
              <a:rPr lang="fr-FR" dirty="0" smtClean="0">
                <a:solidFill>
                  <a:schemeClr val="tx2"/>
                </a:solidFill>
              </a:rPr>
              <a:t>T1.3 Update the Participant Portal</a:t>
            </a:r>
            <a:endParaRPr lang="en-US" dirty="0" smtClean="0">
              <a:solidFill>
                <a:schemeClr val="tx2"/>
              </a:solidFill>
            </a:endParaRPr>
          </a:p>
          <a:p>
            <a:pPr>
              <a:buNone/>
            </a:pPr>
            <a:r>
              <a:rPr lang="en-US" b="1" dirty="0" smtClean="0">
                <a:solidFill>
                  <a:schemeClr val="tx2"/>
                </a:solidFill>
              </a:rPr>
              <a:t>Deliverables:</a:t>
            </a:r>
          </a:p>
          <a:p>
            <a:pPr lvl="1"/>
            <a:r>
              <a:rPr lang="en-US" dirty="0" smtClean="0">
                <a:solidFill>
                  <a:schemeClr val="tx2"/>
                </a:solidFill>
              </a:rPr>
              <a:t>Technology survey: Prospective and challenges</a:t>
            </a:r>
          </a:p>
          <a:p>
            <a:pPr lvl="1"/>
            <a:r>
              <a:rPr lang="en-US" dirty="0" smtClean="0">
                <a:solidFill>
                  <a:schemeClr val="tx2"/>
                </a:solidFill>
              </a:rPr>
              <a:t>Roadmap of the research team in SDWM</a:t>
            </a:r>
          </a:p>
          <a:p>
            <a:pPr lvl="1"/>
            <a:r>
              <a:rPr lang="en-US" dirty="0" smtClean="0">
                <a:solidFill>
                  <a:schemeClr val="tx2"/>
                </a:solidFill>
              </a:rPr>
              <a:t>Research QA Handbook</a:t>
            </a:r>
          </a:p>
          <a:p>
            <a:pPr lvl="1"/>
            <a:r>
              <a:rPr lang="en-US" dirty="0" smtClean="0">
                <a:solidFill>
                  <a:schemeClr val="tx2"/>
                </a:solidFill>
              </a:rPr>
              <a:t>Statement </a:t>
            </a:r>
            <a:r>
              <a:rPr lang="en-US" dirty="0" smtClean="0">
                <a:solidFill>
                  <a:schemeClr val="tx2"/>
                </a:solidFill>
              </a:rPr>
              <a:t>regarding the update of the Participant Portal</a:t>
            </a:r>
          </a:p>
          <a:p>
            <a:endParaRPr lang="en-US" dirty="0"/>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WP2 - Partnership &amp; networking </a:t>
            </a:r>
            <a:endParaRPr lang="en-US" dirty="0"/>
          </a:p>
        </p:txBody>
      </p:sp>
      <p:sp>
        <p:nvSpPr>
          <p:cNvPr id="3" name="Content Placeholder 2"/>
          <p:cNvSpPr>
            <a:spLocks noGrp="1"/>
          </p:cNvSpPr>
          <p:nvPr>
            <p:ph idx="1"/>
          </p:nvPr>
        </p:nvSpPr>
        <p:spPr/>
        <p:txBody>
          <a:bodyPr>
            <a:normAutofit/>
          </a:bodyPr>
          <a:lstStyle/>
          <a:p>
            <a:pPr>
              <a:buNone/>
            </a:pPr>
            <a:r>
              <a:rPr lang="en-US" b="1" dirty="0" smtClean="0">
                <a:solidFill>
                  <a:schemeClr val="tx2"/>
                </a:solidFill>
              </a:rPr>
              <a:t>WP leader</a:t>
            </a:r>
            <a:r>
              <a:rPr lang="en-US" dirty="0" smtClean="0">
                <a:solidFill>
                  <a:schemeClr val="tx2"/>
                </a:solidFill>
              </a:rPr>
              <a:t>: FOKUS</a:t>
            </a:r>
          </a:p>
          <a:p>
            <a:pPr>
              <a:buNone/>
            </a:pPr>
            <a:r>
              <a:rPr lang="en-US" b="1" dirty="0" smtClean="0">
                <a:solidFill>
                  <a:schemeClr val="tx2"/>
                </a:solidFill>
              </a:rPr>
              <a:t>Objectives</a:t>
            </a:r>
            <a:r>
              <a:rPr lang="en-US" dirty="0" smtClean="0">
                <a:solidFill>
                  <a:schemeClr val="tx2"/>
                </a:solidFill>
              </a:rPr>
              <a:t>:</a:t>
            </a:r>
          </a:p>
          <a:p>
            <a:r>
              <a:rPr lang="en-US" dirty="0" smtClean="0">
                <a:solidFill>
                  <a:schemeClr val="tx2"/>
                </a:solidFill>
              </a:rPr>
              <a:t>WP2 aims to create a link between the Romanian research group </a:t>
            </a:r>
            <a:r>
              <a:rPr lang="en-US" dirty="0" smtClean="0">
                <a:solidFill>
                  <a:schemeClr val="tx2"/>
                </a:solidFill>
              </a:rPr>
              <a:t>and </a:t>
            </a:r>
            <a:r>
              <a:rPr lang="en-US" dirty="0" smtClean="0">
                <a:solidFill>
                  <a:schemeClr val="tx2"/>
                </a:solidFill>
              </a:rPr>
              <a:t>the internationally-leading research institutions, as well as to encourage and enhance the networking of the Romanian research group with other research intensive institutions in Europe, industry specialists, public authorities, and institutions that regulate critical resource management</a:t>
            </a:r>
          </a:p>
          <a:p>
            <a:pPr>
              <a:buNone/>
            </a:pPr>
            <a:endParaRPr lang="en-US" dirty="0"/>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WP2 - Partnership &amp; networking </a:t>
            </a:r>
            <a:endParaRPr lang="en-US" dirty="0"/>
          </a:p>
        </p:txBody>
      </p:sp>
      <p:sp>
        <p:nvSpPr>
          <p:cNvPr id="3" name="Content Placeholder 2"/>
          <p:cNvSpPr>
            <a:spLocks noGrp="1"/>
          </p:cNvSpPr>
          <p:nvPr>
            <p:ph idx="1"/>
          </p:nvPr>
        </p:nvSpPr>
        <p:spPr/>
        <p:txBody>
          <a:bodyPr>
            <a:normAutofit/>
          </a:bodyPr>
          <a:lstStyle/>
          <a:p>
            <a:pPr>
              <a:buNone/>
            </a:pPr>
            <a:r>
              <a:rPr lang="en-US" b="1" dirty="0" smtClean="0">
                <a:solidFill>
                  <a:schemeClr val="tx2"/>
                </a:solidFill>
              </a:rPr>
              <a:t>Tasks:</a:t>
            </a:r>
          </a:p>
          <a:p>
            <a:pPr>
              <a:buNone/>
            </a:pPr>
            <a:r>
              <a:rPr lang="en-US" dirty="0" smtClean="0">
                <a:solidFill>
                  <a:schemeClr val="tx2"/>
                </a:solidFill>
              </a:rPr>
              <a:t>T2.1Research staff exchanges</a:t>
            </a:r>
          </a:p>
          <a:p>
            <a:pPr>
              <a:buNone/>
            </a:pPr>
            <a:r>
              <a:rPr lang="en-US" dirty="0" smtClean="0">
                <a:solidFill>
                  <a:schemeClr val="tx2"/>
                </a:solidFill>
              </a:rPr>
              <a:t>T2.2 Develop a network of excellence and partnership in Smart Data for Water Management</a:t>
            </a:r>
          </a:p>
          <a:p>
            <a:pPr>
              <a:buNone/>
            </a:pPr>
            <a:r>
              <a:rPr lang="en-US" b="1" dirty="0" smtClean="0">
                <a:solidFill>
                  <a:schemeClr val="tx2"/>
                </a:solidFill>
              </a:rPr>
              <a:t>Deliverables:</a:t>
            </a:r>
          </a:p>
          <a:p>
            <a:pPr>
              <a:buNone/>
            </a:pPr>
            <a:r>
              <a:rPr lang="en-US" dirty="0" smtClean="0">
                <a:solidFill>
                  <a:schemeClr val="tx2"/>
                </a:solidFill>
              </a:rPr>
              <a:t>D2.1 Report on staff exchanges (that includes the individual reports) </a:t>
            </a:r>
          </a:p>
          <a:p>
            <a:pPr>
              <a:buNone/>
            </a:pPr>
            <a:r>
              <a:rPr lang="en-US" dirty="0" smtClean="0">
                <a:solidFill>
                  <a:schemeClr val="tx2"/>
                </a:solidFill>
              </a:rPr>
              <a:t>D2.2 Report on the Information &amp; Networking events</a:t>
            </a:r>
            <a:endParaRPr lang="en-US" dirty="0">
              <a:solidFill>
                <a:schemeClr val="tx2"/>
              </a:solidFill>
            </a:endParaRP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WP3 - Training </a:t>
            </a:r>
            <a:endParaRPr lang="en-US" dirty="0"/>
          </a:p>
        </p:txBody>
      </p:sp>
      <p:sp>
        <p:nvSpPr>
          <p:cNvPr id="3" name="Content Placeholder 2"/>
          <p:cNvSpPr>
            <a:spLocks noGrp="1"/>
          </p:cNvSpPr>
          <p:nvPr>
            <p:ph idx="1"/>
          </p:nvPr>
        </p:nvSpPr>
        <p:spPr/>
        <p:txBody>
          <a:bodyPr/>
          <a:lstStyle/>
          <a:p>
            <a:pPr>
              <a:buNone/>
            </a:pPr>
            <a:r>
              <a:rPr lang="en-US" b="1" dirty="0" smtClean="0">
                <a:solidFill>
                  <a:schemeClr val="tx2"/>
                </a:solidFill>
              </a:rPr>
              <a:t>WP leader</a:t>
            </a:r>
            <a:r>
              <a:rPr lang="en-US" dirty="0" smtClean="0">
                <a:solidFill>
                  <a:schemeClr val="tx2"/>
                </a:solidFill>
              </a:rPr>
              <a:t>: UNESCO-IHE</a:t>
            </a:r>
          </a:p>
          <a:p>
            <a:pPr>
              <a:buNone/>
            </a:pPr>
            <a:r>
              <a:rPr lang="en-US" b="1" dirty="0" smtClean="0">
                <a:solidFill>
                  <a:schemeClr val="tx2"/>
                </a:solidFill>
              </a:rPr>
              <a:t>Objectives</a:t>
            </a:r>
            <a:r>
              <a:rPr lang="en-US" dirty="0" smtClean="0">
                <a:solidFill>
                  <a:schemeClr val="tx2"/>
                </a:solidFill>
              </a:rPr>
              <a:t>:</a:t>
            </a:r>
          </a:p>
          <a:p>
            <a:r>
              <a:rPr lang="en-US" dirty="0" smtClean="0">
                <a:solidFill>
                  <a:schemeClr val="tx2"/>
                </a:solidFill>
              </a:rPr>
              <a:t>The aim of this work-package is to organize trainings on topics related to excellence in research, that will be attended by target groups of the </a:t>
            </a:r>
            <a:r>
              <a:rPr lang="en-US" dirty="0" smtClean="0">
                <a:solidFill>
                  <a:schemeClr val="tx2"/>
                </a:solidFill>
              </a:rPr>
              <a:t>UPB</a:t>
            </a:r>
          </a:p>
          <a:p>
            <a:pPr lvl="1"/>
            <a:r>
              <a:rPr lang="en-US" dirty="0" smtClean="0">
                <a:solidFill>
                  <a:schemeClr val="tx2"/>
                </a:solidFill>
              </a:rPr>
              <a:t>IT topics</a:t>
            </a:r>
          </a:p>
          <a:p>
            <a:pPr lvl="1"/>
            <a:r>
              <a:rPr lang="en-US" dirty="0" smtClean="0">
                <a:solidFill>
                  <a:schemeClr val="tx2"/>
                </a:solidFill>
              </a:rPr>
              <a:t>Water management related topics</a:t>
            </a:r>
          </a:p>
          <a:p>
            <a:pPr lvl="1"/>
            <a:r>
              <a:rPr lang="en-US" dirty="0" smtClean="0">
                <a:solidFill>
                  <a:schemeClr val="tx2"/>
                </a:solidFill>
              </a:rPr>
              <a:t>Research methods related topics</a:t>
            </a:r>
            <a:endParaRPr lang="en-US" dirty="0">
              <a:solidFill>
                <a:schemeClr val="tx2"/>
              </a:solidFill>
            </a:endParaRP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WP3 - Training </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solidFill>
                  <a:schemeClr val="tx2"/>
                </a:solidFill>
              </a:rPr>
              <a:t>Tasks: </a:t>
            </a:r>
          </a:p>
          <a:p>
            <a:pPr>
              <a:buNone/>
            </a:pPr>
            <a:r>
              <a:rPr lang="en-US" dirty="0" smtClean="0">
                <a:solidFill>
                  <a:schemeClr val="tx2"/>
                </a:solidFill>
              </a:rPr>
              <a:t>T 3.1 Short-term trainings</a:t>
            </a:r>
          </a:p>
          <a:p>
            <a:pPr>
              <a:buNone/>
            </a:pPr>
            <a:r>
              <a:rPr lang="en-US" dirty="0" smtClean="0">
                <a:solidFill>
                  <a:schemeClr val="tx2"/>
                </a:solidFill>
              </a:rPr>
              <a:t>T 3.2 Summer schools</a:t>
            </a:r>
          </a:p>
          <a:p>
            <a:pPr>
              <a:buNone/>
            </a:pPr>
            <a:r>
              <a:rPr lang="en-US" dirty="0" smtClean="0">
                <a:solidFill>
                  <a:schemeClr val="tx2"/>
                </a:solidFill>
              </a:rPr>
              <a:t>T 3.3 PhD short-term on-site training</a:t>
            </a:r>
          </a:p>
          <a:p>
            <a:pPr>
              <a:buNone/>
            </a:pPr>
            <a:r>
              <a:rPr lang="en-US" b="1" dirty="0" smtClean="0">
                <a:solidFill>
                  <a:schemeClr val="tx2"/>
                </a:solidFill>
              </a:rPr>
              <a:t>Deliverables:</a:t>
            </a:r>
          </a:p>
          <a:p>
            <a:pPr marL="900113" indent="-900113">
              <a:buNone/>
            </a:pPr>
            <a:r>
              <a:rPr lang="en-US" dirty="0" smtClean="0">
                <a:solidFill>
                  <a:schemeClr val="tx2"/>
                </a:solidFill>
              </a:rPr>
              <a:t>D 3.1 Training needs assessment report (based on a training needs survey at UPB). </a:t>
            </a:r>
          </a:p>
          <a:p>
            <a:pPr marL="900113" indent="-900113">
              <a:buNone/>
            </a:pPr>
            <a:r>
              <a:rPr lang="en-US" dirty="0" smtClean="0">
                <a:solidFill>
                  <a:schemeClr val="tx2"/>
                </a:solidFill>
              </a:rPr>
              <a:t>D 3.2 Status report on training courses and summer schools</a:t>
            </a:r>
            <a:endParaRPr lang="en-US" dirty="0">
              <a:solidFill>
                <a:schemeClr val="tx2"/>
              </a:solidFill>
            </a:endParaRP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WP4 - Organization of scientific events</a:t>
            </a:r>
            <a:endParaRPr lang="en-US" dirty="0"/>
          </a:p>
        </p:txBody>
      </p:sp>
      <p:sp>
        <p:nvSpPr>
          <p:cNvPr id="3" name="Content Placeholder 2"/>
          <p:cNvSpPr>
            <a:spLocks noGrp="1"/>
          </p:cNvSpPr>
          <p:nvPr>
            <p:ph idx="1"/>
          </p:nvPr>
        </p:nvSpPr>
        <p:spPr/>
        <p:txBody>
          <a:bodyPr>
            <a:normAutofit/>
          </a:bodyPr>
          <a:lstStyle/>
          <a:p>
            <a:pPr>
              <a:buNone/>
            </a:pPr>
            <a:r>
              <a:rPr lang="en-US" b="1" dirty="0" smtClean="0">
                <a:solidFill>
                  <a:schemeClr val="tx2"/>
                </a:solidFill>
              </a:rPr>
              <a:t>WP leader</a:t>
            </a:r>
            <a:r>
              <a:rPr lang="en-US" dirty="0" smtClean="0">
                <a:solidFill>
                  <a:schemeClr val="tx2"/>
                </a:solidFill>
              </a:rPr>
              <a:t>: UNIMIB</a:t>
            </a:r>
          </a:p>
          <a:p>
            <a:pPr>
              <a:buNone/>
            </a:pPr>
            <a:r>
              <a:rPr lang="en-US" b="1" dirty="0" smtClean="0">
                <a:solidFill>
                  <a:schemeClr val="tx2"/>
                </a:solidFill>
              </a:rPr>
              <a:t>Objectives</a:t>
            </a:r>
            <a:r>
              <a:rPr lang="en-US" dirty="0" smtClean="0">
                <a:solidFill>
                  <a:schemeClr val="tx2"/>
                </a:solidFill>
              </a:rPr>
              <a:t>:</a:t>
            </a:r>
          </a:p>
          <a:p>
            <a:r>
              <a:rPr lang="en-US" dirty="0" smtClean="0">
                <a:solidFill>
                  <a:schemeClr val="tx2"/>
                </a:solidFill>
              </a:rPr>
              <a:t>The aim of this work-package is to organize a series of high quality scientific events to facilitate knowledge transfer and raise the visibility of UPB at national and international level. The events will reunite: </a:t>
            </a:r>
            <a:r>
              <a:rPr lang="en-US" dirty="0" err="1" smtClean="0">
                <a:solidFill>
                  <a:schemeClr val="tx2"/>
                </a:solidFill>
              </a:rPr>
              <a:t>xperienced</a:t>
            </a:r>
            <a:r>
              <a:rPr lang="en-US" dirty="0" smtClean="0">
                <a:solidFill>
                  <a:schemeClr val="tx2"/>
                </a:solidFill>
              </a:rPr>
              <a:t> and young researchers from UPB, research staff from the partnering institutions, as well as invited researchers from other bodies (universities, companies) relevant to the development of the research field.</a:t>
            </a:r>
          </a:p>
          <a:p>
            <a:endParaRPr lang="en-US" dirty="0"/>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WP4 - Organization of scientific events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solidFill>
                  <a:schemeClr val="tx2"/>
                </a:solidFill>
              </a:rPr>
              <a:t>Tasks</a:t>
            </a:r>
            <a:r>
              <a:rPr lang="en-US" dirty="0" smtClean="0">
                <a:solidFill>
                  <a:schemeClr val="tx2"/>
                </a:solidFill>
              </a:rPr>
              <a:t>:</a:t>
            </a:r>
          </a:p>
          <a:p>
            <a:pPr>
              <a:buNone/>
            </a:pPr>
            <a:r>
              <a:rPr lang="en-US" dirty="0" smtClean="0">
                <a:solidFill>
                  <a:schemeClr val="tx2"/>
                </a:solidFill>
              </a:rPr>
              <a:t>T4.1 Organization of workshops</a:t>
            </a:r>
          </a:p>
          <a:p>
            <a:pPr>
              <a:buNone/>
            </a:pPr>
            <a:r>
              <a:rPr lang="en-US" dirty="0" smtClean="0">
                <a:solidFill>
                  <a:schemeClr val="tx2"/>
                </a:solidFill>
              </a:rPr>
              <a:t>T.4.2 Organization of a co-located conference</a:t>
            </a:r>
          </a:p>
          <a:p>
            <a:pPr>
              <a:buNone/>
            </a:pPr>
            <a:r>
              <a:rPr lang="fr-FR" dirty="0" smtClean="0">
                <a:solidFill>
                  <a:schemeClr val="tx2"/>
                </a:solidFill>
              </a:rPr>
              <a:t>T4.3 Participation to </a:t>
            </a:r>
            <a:r>
              <a:rPr lang="fr-FR" dirty="0" err="1" smtClean="0">
                <a:solidFill>
                  <a:schemeClr val="tx2"/>
                </a:solidFill>
              </a:rPr>
              <a:t>scientific</a:t>
            </a:r>
            <a:r>
              <a:rPr lang="fr-FR" dirty="0" smtClean="0">
                <a:solidFill>
                  <a:schemeClr val="tx2"/>
                </a:solidFill>
              </a:rPr>
              <a:t> </a:t>
            </a:r>
            <a:r>
              <a:rPr lang="fr-FR" dirty="0" err="1" smtClean="0">
                <a:solidFill>
                  <a:schemeClr val="tx2"/>
                </a:solidFill>
              </a:rPr>
              <a:t>events</a:t>
            </a:r>
            <a:endParaRPr lang="en-US" dirty="0" smtClean="0">
              <a:solidFill>
                <a:schemeClr val="tx2"/>
              </a:solidFill>
            </a:endParaRPr>
          </a:p>
          <a:p>
            <a:pPr>
              <a:buNone/>
            </a:pPr>
            <a:r>
              <a:rPr lang="en-US" b="1" dirty="0" smtClean="0">
                <a:solidFill>
                  <a:schemeClr val="tx2"/>
                </a:solidFill>
              </a:rPr>
              <a:t>Deliverables</a:t>
            </a:r>
            <a:r>
              <a:rPr lang="en-US" dirty="0" smtClean="0">
                <a:solidFill>
                  <a:schemeClr val="tx2"/>
                </a:solidFill>
              </a:rPr>
              <a:t>:</a:t>
            </a:r>
          </a:p>
          <a:p>
            <a:pPr>
              <a:buNone/>
            </a:pPr>
            <a:r>
              <a:rPr lang="en-US" dirty="0" smtClean="0">
                <a:solidFill>
                  <a:schemeClr val="tx2"/>
                </a:solidFill>
              </a:rPr>
              <a:t>D 4.1 Report on organization of scientific events (workshops and co-located conference) </a:t>
            </a:r>
          </a:p>
          <a:p>
            <a:pPr>
              <a:buNone/>
            </a:pPr>
            <a:r>
              <a:rPr lang="en-US" dirty="0" smtClean="0">
                <a:solidFill>
                  <a:schemeClr val="tx2"/>
                </a:solidFill>
              </a:rPr>
              <a:t>D 4.2 Report on participation at scientific events, relevant for the research field</a:t>
            </a:r>
            <a:endParaRPr lang="en-US" dirty="0">
              <a:solidFill>
                <a:schemeClr val="tx2"/>
              </a:solidFill>
            </a:endParaRP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WP5 - Dissemination of Project Outcomes</a:t>
            </a:r>
            <a:endParaRPr lang="en-US" sz="3800" dirty="0"/>
          </a:p>
        </p:txBody>
      </p:sp>
      <p:sp>
        <p:nvSpPr>
          <p:cNvPr id="3" name="Content Placeholder 2"/>
          <p:cNvSpPr>
            <a:spLocks noGrp="1"/>
          </p:cNvSpPr>
          <p:nvPr>
            <p:ph idx="1"/>
          </p:nvPr>
        </p:nvSpPr>
        <p:spPr/>
        <p:txBody>
          <a:bodyPr>
            <a:normAutofit/>
          </a:bodyPr>
          <a:lstStyle/>
          <a:p>
            <a:pPr>
              <a:buNone/>
            </a:pPr>
            <a:r>
              <a:rPr lang="en-US" b="1" dirty="0" smtClean="0">
                <a:solidFill>
                  <a:schemeClr val="tx2"/>
                </a:solidFill>
              </a:rPr>
              <a:t>WP leader</a:t>
            </a:r>
            <a:r>
              <a:rPr lang="en-US" dirty="0" smtClean="0">
                <a:solidFill>
                  <a:schemeClr val="tx2"/>
                </a:solidFill>
              </a:rPr>
              <a:t>: UPB</a:t>
            </a:r>
          </a:p>
          <a:p>
            <a:pPr>
              <a:buNone/>
            </a:pPr>
            <a:r>
              <a:rPr lang="en-US" b="1" dirty="0" smtClean="0">
                <a:solidFill>
                  <a:schemeClr val="tx2"/>
                </a:solidFill>
              </a:rPr>
              <a:t>Objectives</a:t>
            </a:r>
            <a:r>
              <a:rPr lang="en-US" dirty="0" smtClean="0">
                <a:solidFill>
                  <a:schemeClr val="tx2"/>
                </a:solidFill>
              </a:rPr>
              <a:t>:</a:t>
            </a:r>
          </a:p>
          <a:p>
            <a:r>
              <a:rPr lang="en-US" dirty="0" smtClean="0">
                <a:solidFill>
                  <a:schemeClr val="tx2"/>
                </a:solidFill>
              </a:rPr>
              <a:t>Promotion and dissemination activities are essential lines of actions towards achieving the project objectives. WP5 is dedicated to a series of actions that will encompass both dissemination activities of the project outcomes and results, and promotional activities of UPB excellence in research towards increasing UPB visibility at regional, European and international level.</a:t>
            </a:r>
          </a:p>
          <a:p>
            <a:endParaRPr lang="en-US" dirty="0"/>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2"/>
                </a:solidFill>
              </a:rPr>
              <a:t>H2020-TWINN-2015</a:t>
            </a:r>
            <a:r>
              <a:rPr lang="en-US" b="1" i="1" dirty="0"/>
              <a:t> </a:t>
            </a:r>
            <a:endParaRPr lang="en-US" dirty="0"/>
          </a:p>
        </p:txBody>
      </p:sp>
      <p:sp>
        <p:nvSpPr>
          <p:cNvPr id="5" name="Content Placeholder 4"/>
          <p:cNvSpPr>
            <a:spLocks noGrp="1"/>
          </p:cNvSpPr>
          <p:nvPr>
            <p:ph idx="1"/>
          </p:nvPr>
        </p:nvSpPr>
        <p:spPr>
          <a:xfrm>
            <a:off x="1236628" y="1571612"/>
            <a:ext cx="10342756" cy="5000660"/>
          </a:xfrm>
        </p:spPr>
        <p:txBody>
          <a:bodyPr>
            <a:normAutofit/>
          </a:bodyPr>
          <a:lstStyle/>
          <a:p>
            <a:r>
              <a:rPr lang="en-US" u="sng" dirty="0" smtClean="0">
                <a:solidFill>
                  <a:schemeClr val="tx2"/>
                </a:solidFill>
              </a:rPr>
              <a:t>The </a:t>
            </a:r>
            <a:r>
              <a:rPr lang="en-US" u="sng" dirty="0">
                <a:solidFill>
                  <a:schemeClr val="tx2"/>
                </a:solidFill>
              </a:rPr>
              <a:t>specific challenge </a:t>
            </a:r>
            <a:r>
              <a:rPr lang="en-US" dirty="0">
                <a:solidFill>
                  <a:schemeClr val="tx2"/>
                </a:solidFill>
              </a:rPr>
              <a:t>is to address networking gaps and deficiencies between the research institutions of the low performing Member States and regions and internationally-leading counterparts at EU level. </a:t>
            </a:r>
            <a:endParaRPr lang="en-US" dirty="0" smtClean="0">
              <a:solidFill>
                <a:schemeClr val="tx2"/>
              </a:solidFill>
            </a:endParaRPr>
          </a:p>
          <a:p>
            <a:r>
              <a:rPr lang="en-US" u="sng" dirty="0">
                <a:solidFill>
                  <a:schemeClr val="tx2"/>
                </a:solidFill>
              </a:rPr>
              <a:t>Scope:</a:t>
            </a:r>
            <a:r>
              <a:rPr lang="en-US" dirty="0">
                <a:solidFill>
                  <a:schemeClr val="tx2"/>
                </a:solidFill>
              </a:rPr>
              <a:t> Twinning aims at significantly strengthening a defined field of research in a particular knowledge institution (a research active university or a public or private non-profit research </a:t>
            </a:r>
            <a:r>
              <a:rPr lang="en-US" dirty="0" err="1">
                <a:solidFill>
                  <a:schemeClr val="tx2"/>
                </a:solidFill>
              </a:rPr>
              <a:t>organisation</a:t>
            </a:r>
            <a:r>
              <a:rPr lang="en-US" dirty="0">
                <a:solidFill>
                  <a:schemeClr val="tx2"/>
                </a:solidFill>
              </a:rPr>
              <a:t>) by creating a link between this institution and at least two internationally-leading research institutions in other Member States. </a:t>
            </a: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627" y="274638"/>
            <a:ext cx="10476111" cy="868346"/>
          </a:xfrm>
        </p:spPr>
        <p:txBody>
          <a:bodyPr>
            <a:noAutofit/>
          </a:bodyPr>
          <a:lstStyle/>
          <a:p>
            <a:r>
              <a:rPr lang="en-US" sz="3800" dirty="0" smtClean="0"/>
              <a:t>WP5 - Dissemination of Project Outcomes</a:t>
            </a:r>
            <a:endParaRPr lang="en-US" sz="3800" dirty="0"/>
          </a:p>
        </p:txBody>
      </p:sp>
      <p:sp>
        <p:nvSpPr>
          <p:cNvPr id="3" name="Content Placeholder 2"/>
          <p:cNvSpPr>
            <a:spLocks noGrp="1"/>
          </p:cNvSpPr>
          <p:nvPr>
            <p:ph idx="1"/>
          </p:nvPr>
        </p:nvSpPr>
        <p:spPr>
          <a:xfrm>
            <a:off x="1236628" y="1214423"/>
            <a:ext cx="10571336" cy="5214973"/>
          </a:xfrm>
        </p:spPr>
        <p:txBody>
          <a:bodyPr>
            <a:normAutofit fontScale="92500" lnSpcReduction="10000"/>
          </a:bodyPr>
          <a:lstStyle/>
          <a:p>
            <a:pPr>
              <a:buNone/>
            </a:pPr>
            <a:r>
              <a:rPr lang="en-US" b="1" dirty="0" smtClean="0">
                <a:solidFill>
                  <a:schemeClr val="tx2"/>
                </a:solidFill>
              </a:rPr>
              <a:t>Tasks</a:t>
            </a:r>
            <a:r>
              <a:rPr lang="en-US" dirty="0" smtClean="0">
                <a:solidFill>
                  <a:schemeClr val="tx2"/>
                </a:solidFill>
              </a:rPr>
              <a:t>:</a:t>
            </a:r>
          </a:p>
          <a:p>
            <a:pPr>
              <a:buNone/>
            </a:pPr>
            <a:r>
              <a:rPr lang="en-US" dirty="0" smtClean="0">
                <a:solidFill>
                  <a:schemeClr val="tx2"/>
                </a:solidFill>
              </a:rPr>
              <a:t>T5.1 Develop a Networking and Knowledge E-Environment, "Knowledge-lake"</a:t>
            </a:r>
          </a:p>
          <a:p>
            <a:pPr>
              <a:buNone/>
            </a:pPr>
            <a:r>
              <a:rPr lang="en-US" dirty="0" smtClean="0">
                <a:solidFill>
                  <a:schemeClr val="tx2"/>
                </a:solidFill>
              </a:rPr>
              <a:t>T 5.2 Develop the visual identity package of the project</a:t>
            </a:r>
          </a:p>
          <a:p>
            <a:pPr>
              <a:buNone/>
            </a:pPr>
            <a:r>
              <a:rPr lang="fr-FR" dirty="0" smtClean="0">
                <a:solidFill>
                  <a:schemeClr val="tx2"/>
                </a:solidFill>
              </a:rPr>
              <a:t>T 5.3 </a:t>
            </a:r>
            <a:r>
              <a:rPr lang="fr-FR" dirty="0" err="1" smtClean="0">
                <a:solidFill>
                  <a:schemeClr val="tx2"/>
                </a:solidFill>
              </a:rPr>
              <a:t>Promote</a:t>
            </a:r>
            <a:r>
              <a:rPr lang="fr-FR" dirty="0" smtClean="0">
                <a:solidFill>
                  <a:schemeClr val="tx2"/>
                </a:solidFill>
              </a:rPr>
              <a:t> UPB </a:t>
            </a:r>
            <a:r>
              <a:rPr lang="fr-FR" dirty="0" err="1" smtClean="0">
                <a:solidFill>
                  <a:schemeClr val="tx2"/>
                </a:solidFill>
              </a:rPr>
              <a:t>scientific</a:t>
            </a:r>
            <a:r>
              <a:rPr lang="fr-FR" dirty="0" smtClean="0">
                <a:solidFill>
                  <a:schemeClr val="tx2"/>
                </a:solidFill>
              </a:rPr>
              <a:t> excellence</a:t>
            </a:r>
          </a:p>
          <a:p>
            <a:pPr>
              <a:buNone/>
            </a:pPr>
            <a:r>
              <a:rPr lang="en-US" dirty="0" smtClean="0">
                <a:solidFill>
                  <a:schemeClr val="tx2"/>
                </a:solidFill>
              </a:rPr>
              <a:t>T 5.4 </a:t>
            </a:r>
            <a:r>
              <a:rPr lang="en-US" dirty="0" err="1" smtClean="0">
                <a:solidFill>
                  <a:schemeClr val="tx2"/>
                </a:solidFill>
              </a:rPr>
              <a:t>Valorisation</a:t>
            </a:r>
            <a:r>
              <a:rPr lang="en-US" dirty="0" smtClean="0">
                <a:solidFill>
                  <a:schemeClr val="tx2"/>
                </a:solidFill>
              </a:rPr>
              <a:t> and exploitation/sustainability of project results</a:t>
            </a:r>
          </a:p>
          <a:p>
            <a:pPr>
              <a:buNone/>
            </a:pPr>
            <a:r>
              <a:rPr lang="en-US" dirty="0" smtClean="0">
                <a:solidFill>
                  <a:schemeClr val="tx2"/>
                </a:solidFill>
              </a:rPr>
              <a:t>T5.5 Develop the project site (M1-M36)</a:t>
            </a:r>
          </a:p>
          <a:p>
            <a:pPr>
              <a:buNone/>
            </a:pPr>
            <a:r>
              <a:rPr lang="en-US" b="1" dirty="0" smtClean="0">
                <a:solidFill>
                  <a:schemeClr val="tx2"/>
                </a:solidFill>
              </a:rPr>
              <a:t>Deliverables</a:t>
            </a:r>
            <a:r>
              <a:rPr lang="en-US" dirty="0" smtClean="0">
                <a:solidFill>
                  <a:schemeClr val="tx2"/>
                </a:solidFill>
              </a:rPr>
              <a:t>:</a:t>
            </a:r>
          </a:p>
          <a:p>
            <a:pPr>
              <a:buNone/>
            </a:pPr>
            <a:r>
              <a:rPr lang="en-US" dirty="0" smtClean="0">
                <a:solidFill>
                  <a:schemeClr val="tx2"/>
                </a:solidFill>
              </a:rPr>
              <a:t>D5.1 Knowledge-lake e-platform</a:t>
            </a:r>
          </a:p>
          <a:p>
            <a:pPr>
              <a:buNone/>
            </a:pPr>
            <a:r>
              <a:rPr lang="en-US" dirty="0" smtClean="0">
                <a:solidFill>
                  <a:schemeClr val="tx2"/>
                </a:solidFill>
              </a:rPr>
              <a:t>D5.2 Report on Dissemination and </a:t>
            </a:r>
            <a:r>
              <a:rPr lang="en-US" dirty="0" err="1" smtClean="0">
                <a:solidFill>
                  <a:schemeClr val="tx2"/>
                </a:solidFill>
              </a:rPr>
              <a:t>valorisation</a:t>
            </a:r>
            <a:r>
              <a:rPr lang="en-US" dirty="0" smtClean="0">
                <a:solidFill>
                  <a:schemeClr val="tx2"/>
                </a:solidFill>
              </a:rPr>
              <a:t> activities</a:t>
            </a:r>
          </a:p>
          <a:p>
            <a:pPr>
              <a:buNone/>
            </a:pPr>
            <a:r>
              <a:rPr lang="en-US" dirty="0" smtClean="0">
                <a:solidFill>
                  <a:schemeClr val="tx2"/>
                </a:solidFill>
              </a:rPr>
              <a:t>D5.3 Project site</a:t>
            </a:r>
            <a:endParaRPr lang="en-US" dirty="0">
              <a:solidFill>
                <a:schemeClr val="tx2"/>
              </a:solidFill>
            </a:endParaRP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WP6- Project Management </a:t>
            </a:r>
            <a:endParaRPr lang="en-US" dirty="0"/>
          </a:p>
        </p:txBody>
      </p:sp>
      <p:sp>
        <p:nvSpPr>
          <p:cNvPr id="3" name="Content Placeholder 2"/>
          <p:cNvSpPr>
            <a:spLocks noGrp="1"/>
          </p:cNvSpPr>
          <p:nvPr>
            <p:ph idx="1"/>
          </p:nvPr>
        </p:nvSpPr>
        <p:spPr/>
        <p:txBody>
          <a:bodyPr>
            <a:normAutofit/>
          </a:bodyPr>
          <a:lstStyle/>
          <a:p>
            <a:pPr>
              <a:buNone/>
            </a:pPr>
            <a:r>
              <a:rPr lang="en-US" b="1" dirty="0" smtClean="0">
                <a:solidFill>
                  <a:schemeClr val="tx2"/>
                </a:solidFill>
              </a:rPr>
              <a:t>WP leader</a:t>
            </a:r>
            <a:r>
              <a:rPr lang="en-US" dirty="0" smtClean="0">
                <a:solidFill>
                  <a:schemeClr val="tx2"/>
                </a:solidFill>
              </a:rPr>
              <a:t>: UPB</a:t>
            </a:r>
          </a:p>
          <a:p>
            <a:pPr>
              <a:buNone/>
            </a:pPr>
            <a:r>
              <a:rPr lang="en-US" b="1" dirty="0" smtClean="0">
                <a:solidFill>
                  <a:schemeClr val="tx2"/>
                </a:solidFill>
              </a:rPr>
              <a:t>Objectives</a:t>
            </a:r>
            <a:r>
              <a:rPr lang="en-US" dirty="0" smtClean="0">
                <a:solidFill>
                  <a:schemeClr val="tx2"/>
                </a:solidFill>
              </a:rPr>
              <a:t>:</a:t>
            </a:r>
          </a:p>
          <a:p>
            <a:r>
              <a:rPr lang="en-US" dirty="0" smtClean="0">
                <a:solidFill>
                  <a:schemeClr val="tx2"/>
                </a:solidFill>
              </a:rPr>
              <a:t>WP 6 is dedicated to overall co-ordination and management of the project, with the goal of ensuring overall project coherency, provide efficient management and decision making procedures, identify any problems encountered in achieving the stated project goals and put structures in place to take timely and appropriate corrective action, and finally, make a synthesis of the project results and findings.</a:t>
            </a:r>
            <a:endParaRPr lang="en-US" dirty="0">
              <a:solidFill>
                <a:schemeClr val="tx2"/>
              </a:solidFill>
            </a:endParaRP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WP6- Project Management </a:t>
            </a:r>
            <a:endParaRPr lang="en-US" dirty="0"/>
          </a:p>
        </p:txBody>
      </p:sp>
      <p:sp>
        <p:nvSpPr>
          <p:cNvPr id="3" name="Content Placeholder 2"/>
          <p:cNvSpPr>
            <a:spLocks noGrp="1"/>
          </p:cNvSpPr>
          <p:nvPr>
            <p:ph idx="1"/>
          </p:nvPr>
        </p:nvSpPr>
        <p:spPr/>
        <p:txBody>
          <a:bodyPr>
            <a:normAutofit/>
          </a:bodyPr>
          <a:lstStyle/>
          <a:p>
            <a:pPr>
              <a:buNone/>
            </a:pPr>
            <a:r>
              <a:rPr lang="en-US" b="1" dirty="0" smtClean="0">
                <a:solidFill>
                  <a:schemeClr val="tx2"/>
                </a:solidFill>
              </a:rPr>
              <a:t>Tasks:</a:t>
            </a:r>
          </a:p>
          <a:p>
            <a:pPr>
              <a:buNone/>
            </a:pPr>
            <a:r>
              <a:rPr lang="en-US" dirty="0" smtClean="0">
                <a:solidFill>
                  <a:schemeClr val="tx2"/>
                </a:solidFill>
              </a:rPr>
              <a:t>T 6.1: Monitoring project activities and financial management</a:t>
            </a:r>
          </a:p>
          <a:p>
            <a:pPr>
              <a:buNone/>
            </a:pPr>
            <a:r>
              <a:rPr lang="en-US" dirty="0" smtClean="0">
                <a:solidFill>
                  <a:schemeClr val="tx2"/>
                </a:solidFill>
              </a:rPr>
              <a:t>T 6.2: Project Communication</a:t>
            </a:r>
          </a:p>
          <a:p>
            <a:pPr>
              <a:buNone/>
            </a:pPr>
            <a:r>
              <a:rPr lang="en-US" dirty="0" smtClean="0">
                <a:solidFill>
                  <a:schemeClr val="tx2"/>
                </a:solidFill>
              </a:rPr>
              <a:t>T6.3 Liaison with Commission Services</a:t>
            </a:r>
          </a:p>
          <a:p>
            <a:pPr>
              <a:buNone/>
            </a:pPr>
            <a:r>
              <a:rPr lang="en-US" b="1" dirty="0" smtClean="0">
                <a:solidFill>
                  <a:schemeClr val="tx2"/>
                </a:solidFill>
              </a:rPr>
              <a:t>Deliverables:</a:t>
            </a:r>
          </a:p>
          <a:p>
            <a:pPr>
              <a:buNone/>
            </a:pPr>
            <a:r>
              <a:rPr lang="en-US" dirty="0" smtClean="0">
                <a:solidFill>
                  <a:schemeClr val="tx2"/>
                </a:solidFill>
              </a:rPr>
              <a:t>D6.1 First Project Report</a:t>
            </a:r>
          </a:p>
          <a:p>
            <a:pPr>
              <a:buNone/>
            </a:pPr>
            <a:r>
              <a:rPr lang="en-US" dirty="0" smtClean="0">
                <a:solidFill>
                  <a:schemeClr val="tx2"/>
                </a:solidFill>
              </a:rPr>
              <a:t>D6.2 Final Project Report</a:t>
            </a: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Data4Water Project Presentation</a:t>
            </a:r>
            <a:endParaRPr lang="en-US" dirty="0"/>
          </a:p>
        </p:txBody>
      </p:sp>
      <p:sp>
        <p:nvSpPr>
          <p:cNvPr id="5" name="Content Placeholder 4"/>
          <p:cNvSpPr>
            <a:spLocks noGrp="1"/>
          </p:cNvSpPr>
          <p:nvPr>
            <p:ph idx="1"/>
          </p:nvPr>
        </p:nvSpPr>
        <p:spPr/>
        <p:txBody>
          <a:bodyPr/>
          <a:lstStyle/>
          <a:p>
            <a:r>
              <a:rPr lang="en-US" dirty="0" smtClean="0">
                <a:solidFill>
                  <a:schemeClr val="tx2">
                    <a:lumMod val="40000"/>
                    <a:lumOff val="60000"/>
                  </a:schemeClr>
                </a:solidFill>
              </a:rPr>
              <a:t>Context of the project</a:t>
            </a:r>
          </a:p>
          <a:p>
            <a:r>
              <a:rPr lang="en-US" dirty="0" smtClean="0">
                <a:solidFill>
                  <a:schemeClr val="tx2">
                    <a:lumMod val="40000"/>
                    <a:lumOff val="60000"/>
                  </a:schemeClr>
                </a:solidFill>
              </a:rPr>
              <a:t>The importance of the research field</a:t>
            </a:r>
          </a:p>
          <a:p>
            <a:r>
              <a:rPr lang="en-US" dirty="0" smtClean="0">
                <a:solidFill>
                  <a:schemeClr val="tx2">
                    <a:lumMod val="40000"/>
                    <a:lumOff val="60000"/>
                  </a:schemeClr>
                </a:solidFill>
              </a:rPr>
              <a:t>Consortium</a:t>
            </a:r>
          </a:p>
          <a:p>
            <a:r>
              <a:rPr lang="en-US" dirty="0" smtClean="0">
                <a:solidFill>
                  <a:schemeClr val="tx2">
                    <a:lumMod val="40000"/>
                    <a:lumOff val="60000"/>
                  </a:schemeClr>
                </a:solidFill>
              </a:rPr>
              <a:t>Objectives</a:t>
            </a:r>
          </a:p>
          <a:p>
            <a:r>
              <a:rPr lang="en-US" dirty="0" smtClean="0">
                <a:solidFill>
                  <a:schemeClr val="tx2">
                    <a:lumMod val="40000"/>
                    <a:lumOff val="60000"/>
                  </a:schemeClr>
                </a:solidFill>
              </a:rPr>
              <a:t>Work packages</a:t>
            </a:r>
          </a:p>
          <a:p>
            <a:r>
              <a:rPr lang="en-US" b="1" dirty="0" smtClean="0">
                <a:solidFill>
                  <a:schemeClr val="tx2"/>
                </a:solidFill>
              </a:rPr>
              <a:t>Outputs and outcomes </a:t>
            </a: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436" y="177801"/>
            <a:ext cx="9782801" cy="893746"/>
          </a:xfrm>
        </p:spPr>
        <p:txBody>
          <a:bodyPr/>
          <a:lstStyle/>
          <a:p>
            <a:r>
              <a:rPr lang="en-US" dirty="0" err="1" smtClean="0"/>
              <a:t>Outpus</a:t>
            </a:r>
            <a:r>
              <a:rPr lang="en-US" dirty="0" smtClean="0"/>
              <a:t> and outcomes</a:t>
            </a:r>
            <a:endParaRPr lang="en-US" dirty="0"/>
          </a:p>
        </p:txBody>
      </p:sp>
      <p:sp>
        <p:nvSpPr>
          <p:cNvPr id="3" name="Content Placeholder 2"/>
          <p:cNvSpPr>
            <a:spLocks noGrp="1"/>
          </p:cNvSpPr>
          <p:nvPr>
            <p:ph idx="1"/>
          </p:nvPr>
        </p:nvSpPr>
        <p:spPr>
          <a:xfrm>
            <a:off x="1593436" y="1214422"/>
            <a:ext cx="9782801" cy="5286412"/>
          </a:xfrm>
        </p:spPr>
        <p:txBody>
          <a:bodyPr>
            <a:normAutofit fontScale="77500" lnSpcReduction="20000"/>
          </a:bodyPr>
          <a:lstStyle/>
          <a:p>
            <a:r>
              <a:rPr lang="en-US" sz="3200" dirty="0" smtClean="0">
                <a:solidFill>
                  <a:schemeClr val="tx2"/>
                </a:solidFill>
              </a:rPr>
              <a:t>Strong partnerships</a:t>
            </a:r>
          </a:p>
          <a:p>
            <a:r>
              <a:rPr lang="en-US" sz="3200" dirty="0" smtClean="0">
                <a:solidFill>
                  <a:schemeClr val="tx2"/>
                </a:solidFill>
              </a:rPr>
              <a:t>Increased visibility for UPB</a:t>
            </a:r>
          </a:p>
          <a:p>
            <a:r>
              <a:rPr lang="en-US" sz="3200" dirty="0" smtClean="0">
                <a:solidFill>
                  <a:schemeClr val="tx2"/>
                </a:solidFill>
              </a:rPr>
              <a:t>Further joint projects</a:t>
            </a:r>
          </a:p>
          <a:p>
            <a:r>
              <a:rPr lang="en-US" sz="3200" dirty="0" smtClean="0">
                <a:solidFill>
                  <a:schemeClr val="tx2"/>
                </a:solidFill>
              </a:rPr>
              <a:t>Development of the Roadmap for the UPB research team</a:t>
            </a:r>
          </a:p>
          <a:p>
            <a:r>
              <a:rPr lang="en-US" sz="3200" dirty="0" smtClean="0">
                <a:solidFill>
                  <a:schemeClr val="tx2"/>
                </a:solidFill>
              </a:rPr>
              <a:t>Contribution to the development of </a:t>
            </a:r>
            <a:r>
              <a:rPr lang="en-US" sz="3200" dirty="0" err="1" smtClean="0">
                <a:solidFill>
                  <a:schemeClr val="tx2"/>
                </a:solidFill>
              </a:rPr>
              <a:t>Hydorinformatics</a:t>
            </a:r>
            <a:endParaRPr lang="en-US" sz="3200" dirty="0" smtClean="0">
              <a:solidFill>
                <a:schemeClr val="tx2"/>
              </a:solidFill>
            </a:endParaRPr>
          </a:p>
          <a:p>
            <a:r>
              <a:rPr lang="en-US" sz="3200" dirty="0" smtClean="0">
                <a:solidFill>
                  <a:schemeClr val="tx2"/>
                </a:solidFill>
              </a:rPr>
              <a:t>e-Knowledge and Networking Environment - "Knowledge Lake"</a:t>
            </a:r>
          </a:p>
          <a:p>
            <a:r>
              <a:rPr lang="en-US" sz="3200" dirty="0" smtClean="0">
                <a:solidFill>
                  <a:schemeClr val="tx2"/>
                </a:solidFill>
              </a:rPr>
              <a:t>Development of a Research Quality Assurance Systems</a:t>
            </a:r>
          </a:p>
          <a:p>
            <a:r>
              <a:rPr lang="en-US" sz="3200" dirty="0" smtClean="0">
                <a:solidFill>
                  <a:schemeClr val="tx2"/>
                </a:solidFill>
              </a:rPr>
              <a:t>Organization of international workshops</a:t>
            </a:r>
          </a:p>
          <a:p>
            <a:r>
              <a:rPr lang="en-US" sz="3200" dirty="0" smtClean="0">
                <a:solidFill>
                  <a:schemeClr val="tx2"/>
                </a:solidFill>
              </a:rPr>
              <a:t>Organization of </a:t>
            </a:r>
            <a:r>
              <a:rPr lang="en-US" sz="3200" dirty="0" smtClean="0">
                <a:solidFill>
                  <a:schemeClr val="tx2"/>
                </a:solidFill>
              </a:rPr>
              <a:t>at least 6 </a:t>
            </a:r>
            <a:r>
              <a:rPr lang="en-US" sz="3200" dirty="0" smtClean="0">
                <a:solidFill>
                  <a:schemeClr val="tx2"/>
                </a:solidFill>
              </a:rPr>
              <a:t>training sessions</a:t>
            </a:r>
          </a:p>
          <a:p>
            <a:r>
              <a:rPr lang="en-US" sz="3200" dirty="0" smtClean="0">
                <a:solidFill>
                  <a:schemeClr val="tx2"/>
                </a:solidFill>
              </a:rPr>
              <a:t>Organization of 3 summer schools</a:t>
            </a:r>
          </a:p>
          <a:p>
            <a:r>
              <a:rPr lang="en-US" sz="3200" dirty="0" smtClean="0">
                <a:solidFill>
                  <a:schemeClr val="tx2"/>
                </a:solidFill>
              </a:rPr>
              <a:t>Exchange of researchers and PhD students</a:t>
            </a:r>
          </a:p>
          <a:p>
            <a:r>
              <a:rPr lang="en-US" sz="3200" dirty="0" smtClean="0">
                <a:solidFill>
                  <a:schemeClr val="tx2"/>
                </a:solidFill>
              </a:rPr>
              <a:t>Organization of 3 information and networking events</a:t>
            </a:r>
          </a:p>
          <a:p>
            <a:endParaRPr lang="en-US" dirty="0" smtClean="0"/>
          </a:p>
          <a:p>
            <a:pPr>
              <a:buNone/>
            </a:pPr>
            <a:endParaRPr lang="en-US" dirty="0" smtClean="0"/>
          </a:p>
          <a:p>
            <a:endParaRPr lang="en-US" dirty="0" smtClean="0"/>
          </a:p>
          <a:p>
            <a:endParaRPr lang="en-US" dirty="0"/>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 for your attention</a:t>
            </a:r>
            <a:endParaRPr lang="en-US" dirty="0"/>
          </a:p>
        </p:txBody>
      </p:sp>
      <p:sp>
        <p:nvSpPr>
          <p:cNvPr id="5" name="Content Placeholder 4"/>
          <p:cNvSpPr>
            <a:spLocks noGrp="1"/>
          </p:cNvSpPr>
          <p:nvPr>
            <p:ph idx="1"/>
          </p:nvPr>
        </p:nvSpPr>
        <p:spPr/>
        <p:txBody>
          <a:bodyPr>
            <a:normAutofit/>
          </a:bodyPr>
          <a:lstStyle/>
          <a:p>
            <a:pPr algn="ctr">
              <a:buNone/>
            </a:pPr>
            <a:r>
              <a:rPr lang="en-US" dirty="0" smtClean="0"/>
              <a:t>The UPB team:</a:t>
            </a:r>
          </a:p>
          <a:p>
            <a:pPr marL="717550" indent="-180975">
              <a:buNone/>
            </a:pPr>
            <a:r>
              <a:rPr lang="en-US" dirty="0" smtClean="0">
                <a:latin typeface="Arial" pitchFamily="34" charset="0"/>
                <a:cs typeface="Arial" pitchFamily="34" charset="0"/>
              </a:rPr>
              <a:t>Mariana MOCANU		</a:t>
            </a:r>
            <a:r>
              <a:rPr lang="en-US" dirty="0" err="1" smtClean="0">
                <a:latin typeface="Arial" pitchFamily="34" charset="0"/>
                <a:cs typeface="Arial" pitchFamily="34" charset="0"/>
              </a:rPr>
              <a:t>Valentin</a:t>
            </a:r>
            <a:r>
              <a:rPr lang="en-US" dirty="0" smtClean="0">
                <a:latin typeface="Arial" pitchFamily="34" charset="0"/>
                <a:cs typeface="Arial" pitchFamily="34" charset="0"/>
              </a:rPr>
              <a:t> CRISTEA</a:t>
            </a:r>
          </a:p>
          <a:p>
            <a:pPr marL="717550" indent="-180975">
              <a:buNone/>
            </a:pPr>
            <a:r>
              <a:rPr lang="en-US" dirty="0" err="1" smtClean="0">
                <a:latin typeface="Arial" pitchFamily="34" charset="0"/>
                <a:cs typeface="Arial" pitchFamily="34" charset="0"/>
              </a:rPr>
              <a:t>Nicolae</a:t>
            </a:r>
            <a:r>
              <a:rPr lang="en-US" dirty="0" smtClean="0">
                <a:latin typeface="Arial" pitchFamily="34" charset="0"/>
                <a:cs typeface="Arial" pitchFamily="34" charset="0"/>
              </a:rPr>
              <a:t> ŢĂPUŞ		</a:t>
            </a:r>
            <a:r>
              <a:rPr lang="en-US" dirty="0" err="1" smtClean="0">
                <a:latin typeface="Arial" pitchFamily="34" charset="0"/>
                <a:cs typeface="Arial" pitchFamily="34" charset="0"/>
              </a:rPr>
              <a:t>Ciprian</a:t>
            </a:r>
            <a:r>
              <a:rPr lang="en-US" dirty="0" smtClean="0">
                <a:latin typeface="Arial" pitchFamily="34" charset="0"/>
                <a:cs typeface="Arial" pitchFamily="34" charset="0"/>
              </a:rPr>
              <a:t> DOBRE</a:t>
            </a:r>
          </a:p>
          <a:p>
            <a:pPr marL="717550" indent="-180975">
              <a:buNone/>
            </a:pPr>
            <a:r>
              <a:rPr lang="en-US" dirty="0" smtClean="0">
                <a:latin typeface="Arial" pitchFamily="34" charset="0"/>
                <a:cs typeface="Arial" pitchFamily="34" charset="0"/>
              </a:rPr>
              <a:t>Florin POP			Elena APOSTOL</a:t>
            </a:r>
          </a:p>
          <a:p>
            <a:pPr marL="717550" indent="-180975">
              <a:buNone/>
            </a:pPr>
            <a:r>
              <a:rPr lang="en-US" dirty="0" smtClean="0">
                <a:latin typeface="Arial" pitchFamily="34" charset="0"/>
                <a:cs typeface="Arial" pitchFamily="34" charset="0"/>
              </a:rPr>
              <a:t>C</a:t>
            </a:r>
            <a:r>
              <a:rPr lang="vi-VN" sz="2800" dirty="0" smtClean="0">
                <a:latin typeface="Arial" pitchFamily="34" charset="0"/>
                <a:cs typeface="Arial" pitchFamily="34" charset="0"/>
              </a:rPr>
              <a:t>ă</a:t>
            </a:r>
            <a:r>
              <a:rPr lang="en-US" dirty="0" smtClean="0">
                <a:latin typeface="Arial" pitchFamily="34" charset="0"/>
                <a:cs typeface="Arial" pitchFamily="34" charset="0"/>
              </a:rPr>
              <a:t>t</a:t>
            </a:r>
            <a:r>
              <a:rPr lang="vi-VN" sz="2800" dirty="0" smtClean="0">
                <a:latin typeface="Arial" pitchFamily="34" charset="0"/>
                <a:cs typeface="Arial" pitchFamily="34" charset="0"/>
              </a:rPr>
              <a:t>ă</a:t>
            </a:r>
            <a:r>
              <a:rPr lang="en-US" dirty="0" err="1" smtClean="0">
                <a:latin typeface="Arial" pitchFamily="34" charset="0"/>
                <a:cs typeface="Arial" pitchFamily="34" charset="0"/>
              </a:rPr>
              <a:t>lin</a:t>
            </a:r>
            <a:r>
              <a:rPr lang="en-US" dirty="0" smtClean="0">
                <a:latin typeface="Arial" pitchFamily="34" charset="0"/>
                <a:cs typeface="Arial" pitchFamily="34" charset="0"/>
              </a:rPr>
              <a:t> LEORDEANU	Silvia ANTON</a:t>
            </a:r>
          </a:p>
          <a:p>
            <a:pPr marL="717550" indent="-180975">
              <a:buNone/>
            </a:pPr>
            <a:r>
              <a:rPr lang="en-US" dirty="0" err="1" smtClean="0">
                <a:latin typeface="Arial" pitchFamily="34" charset="0"/>
                <a:cs typeface="Arial" pitchFamily="34" charset="0"/>
              </a:rPr>
              <a:t>Mihai</a:t>
            </a:r>
            <a:r>
              <a:rPr lang="en-US" dirty="0" smtClean="0">
                <a:latin typeface="Arial" pitchFamily="34" charset="0"/>
                <a:cs typeface="Arial" pitchFamily="34" charset="0"/>
              </a:rPr>
              <a:t> CARABAŞ		</a:t>
            </a:r>
            <a:r>
              <a:rPr lang="en-US" dirty="0" err="1" smtClean="0">
                <a:latin typeface="Arial" pitchFamily="34" charset="0"/>
                <a:cs typeface="Arial" pitchFamily="34" charset="0"/>
              </a:rPr>
              <a:t>Ionela</a:t>
            </a:r>
            <a:r>
              <a:rPr lang="en-US" dirty="0" smtClean="0">
                <a:latin typeface="Arial" pitchFamily="34" charset="0"/>
                <a:cs typeface="Arial" pitchFamily="34" charset="0"/>
              </a:rPr>
              <a:t> MATEI</a:t>
            </a:r>
          </a:p>
          <a:p>
            <a:pPr marL="717550" indent="-180975">
              <a:buNone/>
            </a:pPr>
            <a:r>
              <a:rPr lang="en-US" dirty="0" err="1" smtClean="0">
                <a:latin typeface="Arial" pitchFamily="34" charset="0"/>
                <a:cs typeface="Arial" pitchFamily="34" charset="0"/>
              </a:rPr>
              <a:t>Oana</a:t>
            </a:r>
            <a:r>
              <a:rPr lang="en-US" dirty="0" smtClean="0">
                <a:latin typeface="Arial" pitchFamily="34" charset="0"/>
                <a:cs typeface="Arial" pitchFamily="34" charset="0"/>
              </a:rPr>
              <a:t> MANICA		F</a:t>
            </a:r>
            <a:r>
              <a:rPr lang="vi-VN" sz="2600" dirty="0" smtClean="0">
                <a:latin typeface="Arial" pitchFamily="34" charset="0"/>
                <a:cs typeface="Arial" pitchFamily="34" charset="0"/>
              </a:rPr>
              <a:t>ă</a:t>
            </a:r>
            <a:r>
              <a:rPr lang="en-US" dirty="0" err="1" smtClean="0">
                <a:latin typeface="Arial" pitchFamily="34" charset="0"/>
                <a:cs typeface="Arial" pitchFamily="34" charset="0"/>
              </a:rPr>
              <a:t>nel</a:t>
            </a:r>
            <a:r>
              <a:rPr lang="en-US" dirty="0" smtClean="0">
                <a:latin typeface="Arial" pitchFamily="34" charset="0"/>
                <a:cs typeface="Arial" pitchFamily="34" charset="0"/>
              </a:rPr>
              <a:t> GHIŢĂ</a:t>
            </a:r>
          </a:p>
          <a:p>
            <a:pPr>
              <a:buNone/>
            </a:pPr>
            <a:endParaRPr lang="en-US" dirty="0" smtClean="0"/>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H2020-TWINN-2015</a:t>
            </a:r>
            <a:endParaRPr lang="en-US" dirty="0"/>
          </a:p>
        </p:txBody>
      </p:sp>
      <p:sp>
        <p:nvSpPr>
          <p:cNvPr id="3" name="Content Placeholder 2"/>
          <p:cNvSpPr>
            <a:spLocks noGrp="1"/>
          </p:cNvSpPr>
          <p:nvPr>
            <p:ph idx="1"/>
          </p:nvPr>
        </p:nvSpPr>
        <p:spPr/>
        <p:txBody>
          <a:bodyPr/>
          <a:lstStyle/>
          <a:p>
            <a:r>
              <a:rPr lang="en-US" dirty="0" smtClean="0">
                <a:solidFill>
                  <a:schemeClr val="tx2"/>
                </a:solidFill>
              </a:rPr>
              <a:t>The applicant </a:t>
            </a:r>
            <a:r>
              <a:rPr lang="en-US" dirty="0" err="1" smtClean="0">
                <a:solidFill>
                  <a:schemeClr val="tx2"/>
                </a:solidFill>
              </a:rPr>
              <a:t>organisation</a:t>
            </a:r>
            <a:r>
              <a:rPr lang="en-US" dirty="0" smtClean="0">
                <a:solidFill>
                  <a:schemeClr val="tx2"/>
                </a:solidFill>
              </a:rPr>
              <a:t> should be established in a Member State that is ranked below 70% of the EU27 average of the </a:t>
            </a:r>
            <a:r>
              <a:rPr lang="en-US" b="1" dirty="0" smtClean="0">
                <a:solidFill>
                  <a:schemeClr val="tx2"/>
                </a:solidFill>
              </a:rPr>
              <a:t>composite indicator on Research Excellence </a:t>
            </a:r>
            <a:r>
              <a:rPr lang="en-US" dirty="0" smtClean="0">
                <a:solidFill>
                  <a:schemeClr val="tx2"/>
                </a:solidFill>
              </a:rPr>
              <a:t>or Associated Country, subject to the future association agreements of third countries with Horizon 2020:</a:t>
            </a:r>
          </a:p>
          <a:p>
            <a:r>
              <a:rPr lang="en-US" dirty="0" smtClean="0">
                <a:solidFill>
                  <a:schemeClr val="tx2"/>
                </a:solidFill>
              </a:rPr>
              <a:t>Bulgaria, Croatia, Cyprus, Czech Republic, Estonia, Hungary, Latvia, Lithuania, Luxembourg, Malta, Poland, Portugal, </a:t>
            </a:r>
            <a:r>
              <a:rPr lang="en-US" b="1" dirty="0" smtClean="0">
                <a:solidFill>
                  <a:schemeClr val="tx2"/>
                </a:solidFill>
              </a:rPr>
              <a:t>Romania</a:t>
            </a:r>
            <a:r>
              <a:rPr lang="en-US" dirty="0" smtClean="0">
                <a:solidFill>
                  <a:schemeClr val="tx2"/>
                </a:solidFill>
              </a:rPr>
              <a:t>, Slovakia and Slovenia</a:t>
            </a:r>
          </a:p>
          <a:p>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Romania – Positional analysis of publications in Scopus, 2000–2010</a:t>
            </a:r>
            <a:endParaRPr lang="en-US" dirty="0"/>
          </a:p>
        </p:txBody>
      </p:sp>
      <p:pic>
        <p:nvPicPr>
          <p:cNvPr id="5" name="image01.png"/>
          <p:cNvPicPr/>
          <p:nvPr/>
        </p:nvPicPr>
        <p:blipFill>
          <a:blip r:embed="rId2"/>
          <a:srcRect/>
          <a:stretch>
            <a:fillRect/>
          </a:stretch>
        </p:blipFill>
        <p:spPr>
          <a:xfrm>
            <a:off x="1714023" y="1643050"/>
            <a:ext cx="9808264" cy="4643470"/>
          </a:xfrm>
          <a:prstGeom prst="rect">
            <a:avLst/>
          </a:prstGeom>
          <a:ln/>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indicators </a:t>
            </a:r>
            <a:endParaRPr lang="en-US" dirty="0"/>
          </a:p>
        </p:txBody>
      </p:sp>
      <p:graphicFrame>
        <p:nvGraphicFramePr>
          <p:cNvPr id="4" name="Content Placeholder 3"/>
          <p:cNvGraphicFramePr>
            <a:graphicFrameLocks noGrp="1"/>
          </p:cNvGraphicFramePr>
          <p:nvPr>
            <p:ph idx="1"/>
          </p:nvPr>
        </p:nvGraphicFramePr>
        <p:xfrm>
          <a:off x="1951007" y="1571610"/>
          <a:ext cx="9144066" cy="4863474"/>
        </p:xfrm>
        <a:graphic>
          <a:graphicData uri="http://schemas.openxmlformats.org/drawingml/2006/table">
            <a:tbl>
              <a:tblPr firstRow="1" bandRow="1">
                <a:tableStyleId>{5C22544A-7EE6-4342-B048-85BDC9FD1C3A}</a:tableStyleId>
              </a:tblPr>
              <a:tblGrid>
                <a:gridCol w="4572033"/>
                <a:gridCol w="4572033"/>
              </a:tblGrid>
              <a:tr h="828678">
                <a:tc>
                  <a:txBody>
                    <a:bodyPr/>
                    <a:lstStyle/>
                    <a:p>
                      <a:pPr algn="ctr"/>
                      <a:r>
                        <a:rPr lang="en-GB" sz="2400" b="1" kern="1200" dirty="0" smtClean="0">
                          <a:solidFill>
                            <a:sysClr val="windowText" lastClr="000000"/>
                          </a:solidFill>
                          <a:latin typeface="+mn-lt"/>
                          <a:ea typeface="+mn-ea"/>
                          <a:cs typeface="+mn-cs"/>
                        </a:rPr>
                        <a:t>Key indicator</a:t>
                      </a:r>
                      <a:endParaRPr lang="en-US" sz="2400" dirty="0">
                        <a:solidFill>
                          <a:sysClr val="windowText" lastClr="000000"/>
                        </a:solidFill>
                      </a:endParaRPr>
                    </a:p>
                  </a:txBody>
                  <a:tcPr marL="121888" marR="121888">
                    <a:noFill/>
                  </a:tcPr>
                </a:tc>
                <a:tc>
                  <a:txBody>
                    <a:bodyPr/>
                    <a:lstStyle/>
                    <a:p>
                      <a:pPr algn="ctr"/>
                      <a:r>
                        <a:rPr lang="en-GB" sz="2400" b="1" kern="1200" dirty="0" smtClean="0">
                          <a:solidFill>
                            <a:sysClr val="windowText" lastClr="000000"/>
                          </a:solidFill>
                          <a:latin typeface="+mn-lt"/>
                          <a:ea typeface="+mn-ea"/>
                          <a:cs typeface="+mn-cs"/>
                        </a:rPr>
                        <a:t>Rank within EU </a:t>
                      </a:r>
                    </a:p>
                    <a:p>
                      <a:pPr algn="ctr"/>
                      <a:r>
                        <a:rPr lang="en-GB" sz="2400" b="1" kern="1200" dirty="0" smtClean="0">
                          <a:solidFill>
                            <a:sysClr val="windowText" lastClr="000000"/>
                          </a:solidFill>
                          <a:latin typeface="+mn-lt"/>
                          <a:ea typeface="+mn-ea"/>
                          <a:cs typeface="+mn-cs"/>
                        </a:rPr>
                        <a:t>(from 28 countries)</a:t>
                      </a:r>
                      <a:endParaRPr lang="en-US" sz="2400" dirty="0">
                        <a:solidFill>
                          <a:sysClr val="windowText" lastClr="000000"/>
                        </a:solidFill>
                      </a:endParaRPr>
                    </a:p>
                  </a:txBody>
                  <a:tcPr marL="121888" marR="121888">
                    <a:noFill/>
                  </a:tcPr>
                </a:tc>
              </a:tr>
              <a:tr h="828678">
                <a:tc>
                  <a:txBody>
                    <a:bodyPr/>
                    <a:lstStyle/>
                    <a:p>
                      <a:pPr algn="l"/>
                      <a:r>
                        <a:rPr lang="en-GB" sz="2400" i="1" kern="1200" dirty="0" smtClean="0">
                          <a:solidFill>
                            <a:schemeClr val="tx2"/>
                          </a:solidFill>
                          <a:latin typeface="+mn-lt"/>
                          <a:ea typeface="+mn-ea"/>
                          <a:cs typeface="+mn-cs"/>
                        </a:rPr>
                        <a:t>Knowledge-intensive services exports as % total service exports</a:t>
                      </a:r>
                      <a:endParaRPr lang="en-US" sz="2400" dirty="0">
                        <a:solidFill>
                          <a:schemeClr val="tx2"/>
                        </a:solidFill>
                      </a:endParaRPr>
                    </a:p>
                  </a:txBody>
                  <a:tcPr marL="121888" marR="121888"/>
                </a:tc>
                <a:tc>
                  <a:txBody>
                    <a:bodyPr/>
                    <a:lstStyle/>
                    <a:p>
                      <a:pPr algn="ctr"/>
                      <a:r>
                        <a:rPr lang="en-US" sz="2400" dirty="0" smtClean="0"/>
                        <a:t>7</a:t>
                      </a:r>
                      <a:endParaRPr lang="en-US" sz="2400" dirty="0"/>
                    </a:p>
                  </a:txBody>
                  <a:tcPr marL="121888" marR="121888"/>
                </a:tc>
              </a:tr>
              <a:tr h="828678">
                <a:tc>
                  <a:txBody>
                    <a:bodyPr/>
                    <a:lstStyle/>
                    <a:p>
                      <a:pPr algn="l"/>
                      <a:r>
                        <a:rPr lang="en-GB" sz="2400" i="1" kern="1200" dirty="0" smtClean="0">
                          <a:solidFill>
                            <a:schemeClr val="tx2"/>
                          </a:solidFill>
                          <a:latin typeface="+mn-lt"/>
                          <a:ea typeface="+mn-ea"/>
                          <a:cs typeface="+mn-cs"/>
                        </a:rPr>
                        <a:t>Share of renewable energy in gross final energy consumption</a:t>
                      </a:r>
                      <a:endParaRPr lang="en-US" sz="2400" dirty="0">
                        <a:solidFill>
                          <a:schemeClr val="tx2"/>
                        </a:solidFill>
                      </a:endParaRPr>
                    </a:p>
                  </a:txBody>
                  <a:tcPr marL="121888" marR="121888"/>
                </a:tc>
                <a:tc>
                  <a:txBody>
                    <a:bodyPr/>
                    <a:lstStyle/>
                    <a:p>
                      <a:pPr algn="ctr"/>
                      <a:r>
                        <a:rPr lang="en-US" sz="2400" dirty="0" smtClean="0"/>
                        <a:t>8</a:t>
                      </a:r>
                      <a:endParaRPr lang="en-US" sz="2400" dirty="0"/>
                    </a:p>
                  </a:txBody>
                  <a:tcPr marL="121888" marR="121888"/>
                </a:tc>
              </a:tr>
              <a:tr h="828678">
                <a:tc>
                  <a:txBody>
                    <a:bodyPr/>
                    <a:lstStyle/>
                    <a:p>
                      <a:pPr algn="l"/>
                      <a:r>
                        <a:rPr lang="en-GB" sz="2400" i="1" kern="1200" dirty="0" smtClean="0">
                          <a:solidFill>
                            <a:schemeClr val="tx2"/>
                          </a:solidFill>
                          <a:latin typeface="+mn-lt"/>
                          <a:ea typeface="+mn-ea"/>
                          <a:cs typeface="+mn-cs"/>
                        </a:rPr>
                        <a:t>New doctoral graduates per thousand population</a:t>
                      </a:r>
                      <a:endParaRPr lang="en-US" sz="2400" dirty="0">
                        <a:solidFill>
                          <a:schemeClr val="tx2"/>
                        </a:solidFill>
                      </a:endParaRPr>
                    </a:p>
                  </a:txBody>
                  <a:tcPr marL="121888" marR="121888"/>
                </a:tc>
                <a:tc>
                  <a:txBody>
                    <a:bodyPr/>
                    <a:lstStyle/>
                    <a:p>
                      <a:pPr algn="ctr"/>
                      <a:r>
                        <a:rPr lang="en-US" sz="2400" dirty="0" smtClean="0"/>
                        <a:t>13</a:t>
                      </a:r>
                      <a:endParaRPr lang="en-US" sz="2400" dirty="0"/>
                    </a:p>
                  </a:txBody>
                  <a:tcPr marL="121888" marR="121888"/>
                </a:tc>
              </a:tr>
              <a:tr h="828678">
                <a:tc>
                  <a:txBody>
                    <a:bodyPr/>
                    <a:lstStyle/>
                    <a:p>
                      <a:pPr algn="l"/>
                      <a:r>
                        <a:rPr lang="en-GB" sz="2400" i="1" kern="1200" dirty="0" smtClean="0">
                          <a:solidFill>
                            <a:schemeClr val="tx2"/>
                          </a:solidFill>
                          <a:latin typeface="+mn-lt"/>
                          <a:ea typeface="+mn-ea"/>
                          <a:cs typeface="+mn-cs"/>
                        </a:rPr>
                        <a:t>License and patent revenues from abroad</a:t>
                      </a:r>
                      <a:endParaRPr lang="en-US" sz="2400" dirty="0">
                        <a:solidFill>
                          <a:schemeClr val="tx2"/>
                        </a:solidFill>
                      </a:endParaRPr>
                    </a:p>
                  </a:txBody>
                  <a:tcPr marL="121888" marR="121888"/>
                </a:tc>
                <a:tc>
                  <a:txBody>
                    <a:bodyPr/>
                    <a:lstStyle/>
                    <a:p>
                      <a:pPr algn="ctr"/>
                      <a:r>
                        <a:rPr lang="en-US" sz="2400" dirty="0" smtClean="0"/>
                        <a:t>13</a:t>
                      </a:r>
                      <a:endParaRPr lang="en-US" sz="2400" dirty="0"/>
                    </a:p>
                  </a:txBody>
                  <a:tcPr marL="121888" marR="121888"/>
                </a:tc>
              </a:tr>
            </a:tbl>
          </a:graphicData>
        </a:graphic>
      </p:graphicFrame>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628" y="274638"/>
            <a:ext cx="10342756" cy="868346"/>
          </a:xfrm>
        </p:spPr>
        <p:txBody>
          <a:bodyPr>
            <a:normAutofit/>
          </a:bodyPr>
          <a:lstStyle/>
          <a:p>
            <a:r>
              <a:rPr lang="en-GB" sz="3600" dirty="0" smtClean="0"/>
              <a:t>Research and Innovation indicators for UPB </a:t>
            </a:r>
            <a:br>
              <a:rPr lang="en-GB" sz="3600" dirty="0" smtClean="0"/>
            </a:br>
            <a:r>
              <a:rPr lang="en-GB" sz="1800" dirty="0" smtClean="0"/>
              <a:t>SCIMAGO characterization of institutions</a:t>
            </a:r>
            <a:endParaRPr lang="en-US" sz="1800" dirty="0"/>
          </a:p>
        </p:txBody>
      </p:sp>
      <p:graphicFrame>
        <p:nvGraphicFramePr>
          <p:cNvPr id="4" name="Content Placeholder 3"/>
          <p:cNvGraphicFramePr>
            <a:graphicFrameLocks noGrp="1"/>
          </p:cNvGraphicFramePr>
          <p:nvPr>
            <p:ph idx="1"/>
          </p:nvPr>
        </p:nvGraphicFramePr>
        <p:xfrm>
          <a:off x="1236628" y="1285861"/>
          <a:ext cx="10342754" cy="5112000"/>
        </p:xfrm>
        <a:graphic>
          <a:graphicData uri="http://schemas.openxmlformats.org/drawingml/2006/table">
            <a:tbl>
              <a:tblPr firstRow="1" bandRow="1">
                <a:tableStyleId>{5C22544A-7EE6-4342-B048-85BDC9FD1C3A}</a:tableStyleId>
              </a:tblPr>
              <a:tblGrid>
                <a:gridCol w="1714512"/>
                <a:gridCol w="5619144"/>
                <a:gridCol w="1504549"/>
                <a:gridCol w="1504549"/>
              </a:tblGrid>
              <a:tr h="593682">
                <a:tc>
                  <a:txBody>
                    <a:bodyPr/>
                    <a:lstStyle/>
                    <a:p>
                      <a:pPr algn="ctr">
                        <a:lnSpc>
                          <a:spcPts val="1800"/>
                        </a:lnSpc>
                        <a:spcAft>
                          <a:spcPts val="0"/>
                        </a:spcAft>
                      </a:pPr>
                      <a:r>
                        <a:rPr lang="en-GB" sz="1800" b="1" dirty="0">
                          <a:solidFill>
                            <a:schemeClr val="tx1"/>
                          </a:solidFill>
                          <a:latin typeface="Times New Roman"/>
                          <a:ea typeface="Times New Roman"/>
                        </a:rPr>
                        <a:t>Indicator</a:t>
                      </a:r>
                      <a:endParaRPr lang="en-US" sz="1800" dirty="0">
                        <a:solidFill>
                          <a:schemeClr val="tx1"/>
                        </a:solidFill>
                        <a:latin typeface="Times New Roman"/>
                        <a:ea typeface="Times New Roman"/>
                      </a:endParaRPr>
                    </a:p>
                  </a:txBody>
                  <a:tcPr marL="91416" marR="91416" marT="0" marB="0" anchor="ctr">
                    <a:noFill/>
                  </a:tcPr>
                </a:tc>
                <a:tc>
                  <a:txBody>
                    <a:bodyPr/>
                    <a:lstStyle/>
                    <a:p>
                      <a:pPr algn="ctr">
                        <a:lnSpc>
                          <a:spcPts val="1800"/>
                        </a:lnSpc>
                        <a:spcAft>
                          <a:spcPts val="0"/>
                        </a:spcAft>
                      </a:pPr>
                      <a:r>
                        <a:rPr lang="en-GB" sz="1800" b="1" dirty="0">
                          <a:solidFill>
                            <a:schemeClr val="tx1"/>
                          </a:solidFill>
                          <a:latin typeface="Times New Roman"/>
                          <a:ea typeface="Times New Roman"/>
                        </a:rPr>
                        <a:t>Description</a:t>
                      </a:r>
                      <a:endParaRPr lang="en-US" sz="1800" dirty="0">
                        <a:solidFill>
                          <a:schemeClr val="tx1"/>
                        </a:solidFill>
                        <a:latin typeface="Times New Roman"/>
                        <a:ea typeface="Times New Roman"/>
                      </a:endParaRPr>
                    </a:p>
                  </a:txBody>
                  <a:tcPr marL="91416" marR="91416" marT="0" marB="0" anchor="ctr">
                    <a:noFill/>
                  </a:tcPr>
                </a:tc>
                <a:tc>
                  <a:txBody>
                    <a:bodyPr/>
                    <a:lstStyle/>
                    <a:p>
                      <a:pPr algn="ctr">
                        <a:lnSpc>
                          <a:spcPts val="1800"/>
                        </a:lnSpc>
                        <a:spcAft>
                          <a:spcPts val="0"/>
                        </a:spcAft>
                      </a:pPr>
                      <a:r>
                        <a:rPr lang="en-GB" sz="1800" b="1" dirty="0">
                          <a:solidFill>
                            <a:schemeClr val="tx1"/>
                          </a:solidFill>
                          <a:latin typeface="Times New Roman"/>
                          <a:ea typeface="Times New Roman"/>
                        </a:rPr>
                        <a:t>Place in Ro</a:t>
                      </a:r>
                      <a:endParaRPr lang="en-US" sz="1800" dirty="0">
                        <a:solidFill>
                          <a:schemeClr val="tx1"/>
                        </a:solidFill>
                        <a:latin typeface="Times New Roman"/>
                        <a:ea typeface="Times New Roman"/>
                      </a:endParaRPr>
                    </a:p>
                  </a:txBody>
                  <a:tcPr marL="91416" marR="91416" marT="0" marB="0" anchor="ctr">
                    <a:noFill/>
                  </a:tcPr>
                </a:tc>
                <a:tc>
                  <a:txBody>
                    <a:bodyPr/>
                    <a:lstStyle/>
                    <a:p>
                      <a:pPr algn="ctr">
                        <a:lnSpc>
                          <a:spcPts val="1800"/>
                        </a:lnSpc>
                        <a:spcAft>
                          <a:spcPts val="0"/>
                        </a:spcAft>
                      </a:pPr>
                      <a:r>
                        <a:rPr lang="en-GB" sz="1800" b="1" dirty="0">
                          <a:solidFill>
                            <a:schemeClr val="tx1"/>
                          </a:solidFill>
                          <a:latin typeface="Times New Roman"/>
                          <a:ea typeface="Times New Roman"/>
                        </a:rPr>
                        <a:t>Place international</a:t>
                      </a:r>
                      <a:endParaRPr lang="en-US" sz="1800" dirty="0">
                        <a:solidFill>
                          <a:schemeClr val="tx1"/>
                        </a:solidFill>
                        <a:latin typeface="Times New Roman"/>
                        <a:ea typeface="Times New Roman"/>
                      </a:endParaRPr>
                    </a:p>
                  </a:txBody>
                  <a:tcPr marL="91416" marR="91416" marT="0" marB="0" anchor="ctr">
                    <a:noFill/>
                  </a:tcPr>
                </a:tc>
              </a:tr>
              <a:tr h="533015">
                <a:tc>
                  <a:txBody>
                    <a:bodyPr/>
                    <a:lstStyle/>
                    <a:p>
                      <a:pPr algn="l">
                        <a:lnSpc>
                          <a:spcPts val="1800"/>
                        </a:lnSpc>
                        <a:spcAft>
                          <a:spcPts val="0"/>
                        </a:spcAft>
                      </a:pPr>
                      <a:r>
                        <a:rPr lang="en-GB" sz="2000" b="0" dirty="0">
                          <a:latin typeface="Times New Roman"/>
                          <a:ea typeface="Times New Roman"/>
                        </a:rPr>
                        <a:t>Output</a:t>
                      </a:r>
                      <a:endParaRPr lang="en-US" sz="2000" b="0" dirty="0">
                        <a:latin typeface="Times New Roman"/>
                        <a:ea typeface="Times New Roman"/>
                      </a:endParaRPr>
                    </a:p>
                  </a:txBody>
                  <a:tcPr marL="91416" marR="91416" marT="0" marB="0" anchor="ctr"/>
                </a:tc>
                <a:tc>
                  <a:txBody>
                    <a:bodyPr/>
                    <a:lstStyle/>
                    <a:p>
                      <a:pPr>
                        <a:lnSpc>
                          <a:spcPts val="1800"/>
                        </a:lnSpc>
                        <a:spcAft>
                          <a:spcPts val="0"/>
                        </a:spcAft>
                      </a:pPr>
                      <a:r>
                        <a:rPr lang="en-GB" sz="2000" dirty="0">
                          <a:latin typeface="Times New Roman"/>
                          <a:ea typeface="Times New Roman"/>
                        </a:rPr>
                        <a:t>Total number of documents published in scholarly journals indexed in Scopus </a:t>
                      </a:r>
                      <a:endParaRPr lang="en-US" sz="2000" dirty="0">
                        <a:latin typeface="Times New Roman"/>
                        <a:ea typeface="Times New Roman"/>
                      </a:endParaRPr>
                    </a:p>
                  </a:txBody>
                  <a:tcPr marL="91416" marR="91416" marT="0" marB="0" anchor="ctr"/>
                </a:tc>
                <a:tc>
                  <a:txBody>
                    <a:bodyPr/>
                    <a:lstStyle/>
                    <a:p>
                      <a:pPr algn="ctr">
                        <a:lnSpc>
                          <a:spcPts val="1800"/>
                        </a:lnSpc>
                        <a:spcAft>
                          <a:spcPts val="0"/>
                        </a:spcAft>
                      </a:pPr>
                      <a:r>
                        <a:rPr lang="en-GB" sz="2000" dirty="0">
                          <a:latin typeface="Times New Roman"/>
                          <a:ea typeface="Times New Roman"/>
                        </a:rPr>
                        <a:t>1</a:t>
                      </a:r>
                      <a:endParaRPr lang="en-US" sz="2000" dirty="0">
                        <a:latin typeface="Times New Roman"/>
                        <a:ea typeface="Times New Roman"/>
                      </a:endParaRPr>
                    </a:p>
                  </a:txBody>
                  <a:tcPr marL="91416" marR="91416" marT="0" marB="0" anchor="ctr"/>
                </a:tc>
                <a:tc>
                  <a:txBody>
                    <a:bodyPr/>
                    <a:lstStyle/>
                    <a:p>
                      <a:pPr algn="ctr">
                        <a:lnSpc>
                          <a:spcPts val="1800"/>
                        </a:lnSpc>
                        <a:spcAft>
                          <a:spcPts val="0"/>
                        </a:spcAft>
                      </a:pPr>
                      <a:r>
                        <a:rPr lang="en-GB" sz="2000" dirty="0">
                          <a:latin typeface="Times New Roman"/>
                          <a:ea typeface="Times New Roman"/>
                        </a:rPr>
                        <a:t>517</a:t>
                      </a:r>
                      <a:endParaRPr lang="en-US" sz="2000" dirty="0">
                        <a:latin typeface="Times New Roman"/>
                        <a:ea typeface="Times New Roman"/>
                      </a:endParaRPr>
                    </a:p>
                  </a:txBody>
                  <a:tcPr marL="91416" marR="91416" marT="0" marB="0" anchor="ctr"/>
                </a:tc>
              </a:tr>
              <a:tr h="1063293">
                <a:tc>
                  <a:txBody>
                    <a:bodyPr/>
                    <a:lstStyle/>
                    <a:p>
                      <a:pPr algn="l">
                        <a:lnSpc>
                          <a:spcPts val="1800"/>
                        </a:lnSpc>
                        <a:spcAft>
                          <a:spcPts val="0"/>
                        </a:spcAft>
                      </a:pPr>
                      <a:r>
                        <a:rPr lang="en-GB" sz="2000" b="0" dirty="0">
                          <a:latin typeface="Times New Roman"/>
                          <a:ea typeface="Times New Roman"/>
                        </a:rPr>
                        <a:t>Scientific talent pool</a:t>
                      </a:r>
                      <a:endParaRPr lang="en-US" sz="2000" b="0" dirty="0">
                        <a:latin typeface="Times New Roman"/>
                        <a:ea typeface="Times New Roman"/>
                      </a:endParaRPr>
                    </a:p>
                  </a:txBody>
                  <a:tcPr marL="91416" marR="91416" marT="0" marB="0" anchor="ctr"/>
                </a:tc>
                <a:tc>
                  <a:txBody>
                    <a:bodyPr/>
                    <a:lstStyle/>
                    <a:p>
                      <a:pPr>
                        <a:lnSpc>
                          <a:spcPts val="1800"/>
                        </a:lnSpc>
                        <a:spcAft>
                          <a:spcPts val="0"/>
                        </a:spcAft>
                      </a:pPr>
                      <a:r>
                        <a:rPr lang="en-GB" sz="2000" dirty="0">
                          <a:latin typeface="Times New Roman"/>
                          <a:ea typeface="Times New Roman"/>
                        </a:rPr>
                        <a:t>Total number of authors from an institution in the total publication output of that institution during a particular period of time.</a:t>
                      </a:r>
                      <a:endParaRPr lang="en-US" sz="2000" dirty="0">
                        <a:latin typeface="Times New Roman"/>
                        <a:ea typeface="Times New Roman"/>
                      </a:endParaRPr>
                    </a:p>
                  </a:txBody>
                  <a:tcPr marL="91416" marR="91416" marT="0" marB="0" anchor="ctr"/>
                </a:tc>
                <a:tc>
                  <a:txBody>
                    <a:bodyPr/>
                    <a:lstStyle/>
                    <a:p>
                      <a:pPr algn="ctr">
                        <a:lnSpc>
                          <a:spcPts val="1800"/>
                        </a:lnSpc>
                        <a:spcAft>
                          <a:spcPts val="0"/>
                        </a:spcAft>
                      </a:pPr>
                      <a:r>
                        <a:rPr lang="en-GB" sz="2000" dirty="0">
                          <a:latin typeface="Times New Roman"/>
                          <a:ea typeface="Times New Roman"/>
                        </a:rPr>
                        <a:t>1</a:t>
                      </a:r>
                      <a:endParaRPr lang="en-US" sz="2000" dirty="0">
                        <a:latin typeface="Times New Roman"/>
                        <a:ea typeface="Times New Roman"/>
                      </a:endParaRPr>
                    </a:p>
                  </a:txBody>
                  <a:tcPr marL="91416" marR="91416" marT="0" marB="0" anchor="ctr"/>
                </a:tc>
                <a:tc>
                  <a:txBody>
                    <a:bodyPr/>
                    <a:lstStyle/>
                    <a:p>
                      <a:pPr algn="ctr">
                        <a:lnSpc>
                          <a:spcPts val="1800"/>
                        </a:lnSpc>
                        <a:spcAft>
                          <a:spcPts val="0"/>
                        </a:spcAft>
                      </a:pPr>
                      <a:r>
                        <a:rPr lang="en-GB" sz="2000" dirty="0">
                          <a:latin typeface="Times New Roman"/>
                          <a:ea typeface="Times New Roman"/>
                        </a:rPr>
                        <a:t>692</a:t>
                      </a:r>
                      <a:endParaRPr lang="en-US" sz="2000" dirty="0">
                        <a:latin typeface="Times New Roman"/>
                        <a:ea typeface="Times New Roman"/>
                      </a:endParaRPr>
                    </a:p>
                  </a:txBody>
                  <a:tcPr marL="91416" marR="91416" marT="0" marB="0" anchor="ctr"/>
                </a:tc>
              </a:tr>
              <a:tr h="1593571">
                <a:tc>
                  <a:txBody>
                    <a:bodyPr/>
                    <a:lstStyle/>
                    <a:p>
                      <a:pPr algn="l">
                        <a:lnSpc>
                          <a:spcPts val="1800"/>
                        </a:lnSpc>
                        <a:spcAft>
                          <a:spcPts val="0"/>
                        </a:spcAft>
                      </a:pPr>
                      <a:r>
                        <a:rPr lang="en-GB" sz="2000" b="0" dirty="0">
                          <a:latin typeface="Times New Roman"/>
                          <a:ea typeface="Times New Roman"/>
                        </a:rPr>
                        <a:t>Specialization Index</a:t>
                      </a:r>
                      <a:endParaRPr lang="en-US" sz="2000" b="0" dirty="0">
                        <a:latin typeface="Times New Roman"/>
                        <a:ea typeface="Times New Roman"/>
                      </a:endParaRPr>
                    </a:p>
                  </a:txBody>
                  <a:tcPr marL="91416" marR="91416" marT="0" marB="0" anchor="ctr"/>
                </a:tc>
                <a:tc>
                  <a:txBody>
                    <a:bodyPr/>
                    <a:lstStyle/>
                    <a:p>
                      <a:pPr>
                        <a:lnSpc>
                          <a:spcPts val="1800"/>
                        </a:lnSpc>
                        <a:spcAft>
                          <a:spcPts val="0"/>
                        </a:spcAft>
                      </a:pPr>
                      <a:r>
                        <a:rPr lang="en-GB" sz="2000" dirty="0">
                          <a:latin typeface="Times New Roman"/>
                          <a:ea typeface="Times New Roman"/>
                        </a:rPr>
                        <a:t>The Specialization Index indicates the extent of thematic concentration /dispersion of an institution’s scientific output. Values range between 0 and 1, indicating generalist vs. specialized institutions respectively.</a:t>
                      </a:r>
                      <a:endParaRPr lang="en-US" sz="2000" dirty="0">
                        <a:latin typeface="Times New Roman"/>
                        <a:ea typeface="Times New Roman"/>
                      </a:endParaRPr>
                    </a:p>
                  </a:txBody>
                  <a:tcPr marL="91416" marR="91416" marT="0" marB="0" anchor="ctr"/>
                </a:tc>
                <a:tc>
                  <a:txBody>
                    <a:bodyPr/>
                    <a:lstStyle/>
                    <a:p>
                      <a:pPr algn="ctr">
                        <a:lnSpc>
                          <a:spcPts val="1800"/>
                        </a:lnSpc>
                        <a:spcAft>
                          <a:spcPts val="0"/>
                        </a:spcAft>
                      </a:pPr>
                      <a:r>
                        <a:rPr lang="en-GB" sz="2000" dirty="0">
                          <a:latin typeface="Times New Roman"/>
                          <a:ea typeface="Times New Roman"/>
                        </a:rPr>
                        <a:t>5</a:t>
                      </a:r>
                      <a:endParaRPr lang="en-US" sz="2000" dirty="0">
                        <a:latin typeface="Times New Roman"/>
                        <a:ea typeface="Times New Roman"/>
                      </a:endParaRPr>
                    </a:p>
                  </a:txBody>
                  <a:tcPr marL="91416" marR="91416" marT="0" marB="0" anchor="ctr"/>
                </a:tc>
                <a:tc>
                  <a:txBody>
                    <a:bodyPr/>
                    <a:lstStyle/>
                    <a:p>
                      <a:pPr algn="ctr">
                        <a:lnSpc>
                          <a:spcPts val="1800"/>
                        </a:lnSpc>
                        <a:spcAft>
                          <a:spcPts val="0"/>
                        </a:spcAft>
                      </a:pPr>
                      <a:r>
                        <a:rPr lang="en-GB" sz="2000" dirty="0">
                          <a:latin typeface="Times New Roman"/>
                          <a:ea typeface="Times New Roman"/>
                        </a:rPr>
                        <a:t>2069</a:t>
                      </a:r>
                      <a:endParaRPr lang="en-US" sz="2000" dirty="0">
                        <a:latin typeface="Times New Roman"/>
                        <a:ea typeface="Times New Roman"/>
                      </a:endParaRPr>
                    </a:p>
                  </a:txBody>
                  <a:tcPr marL="91416" marR="91416" marT="0" marB="0" anchor="ctr"/>
                </a:tc>
              </a:tr>
              <a:tr h="1328439">
                <a:tc>
                  <a:txBody>
                    <a:bodyPr/>
                    <a:lstStyle/>
                    <a:p>
                      <a:pPr algn="l">
                        <a:lnSpc>
                          <a:spcPts val="1800"/>
                        </a:lnSpc>
                        <a:spcAft>
                          <a:spcPts val="0"/>
                        </a:spcAft>
                      </a:pPr>
                      <a:r>
                        <a:rPr lang="en-GB" sz="2000" b="0" dirty="0">
                          <a:latin typeface="Times New Roman"/>
                          <a:ea typeface="Times New Roman"/>
                        </a:rPr>
                        <a:t>International Collaboration</a:t>
                      </a:r>
                      <a:endParaRPr lang="en-US" sz="2000" b="0" dirty="0">
                        <a:latin typeface="Times New Roman"/>
                        <a:ea typeface="Times New Roman"/>
                      </a:endParaRPr>
                    </a:p>
                  </a:txBody>
                  <a:tcPr marL="91416" marR="91416" marT="0" marB="0" anchor="ctr"/>
                </a:tc>
                <a:tc>
                  <a:txBody>
                    <a:bodyPr/>
                    <a:lstStyle/>
                    <a:p>
                      <a:pPr>
                        <a:lnSpc>
                          <a:spcPts val="1800"/>
                        </a:lnSpc>
                        <a:spcAft>
                          <a:spcPts val="0"/>
                        </a:spcAft>
                      </a:pPr>
                      <a:r>
                        <a:rPr lang="en-GB" sz="2000" dirty="0">
                          <a:latin typeface="Times New Roman"/>
                          <a:ea typeface="Times New Roman"/>
                        </a:rPr>
                        <a:t>Institution's output ratio produced in collaboration with foreign institutions. The values are computed by analyzing an institution's output whose affiliations include more than one country address </a:t>
                      </a:r>
                      <a:endParaRPr lang="en-US" sz="2000" dirty="0">
                        <a:latin typeface="Times New Roman"/>
                        <a:ea typeface="Times New Roman"/>
                      </a:endParaRPr>
                    </a:p>
                  </a:txBody>
                  <a:tcPr marL="91416" marR="91416" marT="0" marB="0" anchor="ctr"/>
                </a:tc>
                <a:tc>
                  <a:txBody>
                    <a:bodyPr/>
                    <a:lstStyle/>
                    <a:p>
                      <a:pPr algn="ctr">
                        <a:lnSpc>
                          <a:spcPts val="1800"/>
                        </a:lnSpc>
                        <a:spcAft>
                          <a:spcPts val="0"/>
                        </a:spcAft>
                      </a:pPr>
                      <a:r>
                        <a:rPr lang="en-GB" sz="2000" dirty="0">
                          <a:latin typeface="Times New Roman"/>
                          <a:ea typeface="Times New Roman"/>
                        </a:rPr>
                        <a:t>5</a:t>
                      </a:r>
                      <a:endParaRPr lang="en-US" sz="2000" dirty="0">
                        <a:latin typeface="Times New Roman"/>
                        <a:ea typeface="Times New Roman"/>
                      </a:endParaRPr>
                    </a:p>
                  </a:txBody>
                  <a:tcPr marL="91416" marR="91416" marT="0" marB="0" anchor="ctr"/>
                </a:tc>
                <a:tc>
                  <a:txBody>
                    <a:bodyPr/>
                    <a:lstStyle/>
                    <a:p>
                      <a:pPr algn="ctr">
                        <a:lnSpc>
                          <a:spcPts val="1800"/>
                        </a:lnSpc>
                        <a:spcAft>
                          <a:spcPts val="0"/>
                        </a:spcAft>
                      </a:pPr>
                      <a:r>
                        <a:rPr lang="en-GB" sz="2000" dirty="0">
                          <a:latin typeface="Times New Roman"/>
                          <a:ea typeface="Times New Roman"/>
                        </a:rPr>
                        <a:t>2122</a:t>
                      </a:r>
                      <a:endParaRPr lang="en-US" sz="2000" dirty="0">
                        <a:latin typeface="Times New Roman"/>
                        <a:ea typeface="Times New Roman"/>
                      </a:endParaRPr>
                    </a:p>
                  </a:txBody>
                  <a:tcPr marL="91416" marR="91416" marT="0" marB="0" anchor="ctr"/>
                </a:tc>
              </a:tr>
            </a:tbl>
          </a:graphicData>
        </a:graphic>
      </p:graphicFrame>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628" y="274638"/>
            <a:ext cx="10342756" cy="868346"/>
          </a:xfrm>
        </p:spPr>
        <p:txBody>
          <a:bodyPr>
            <a:normAutofit/>
          </a:bodyPr>
          <a:lstStyle/>
          <a:p>
            <a:r>
              <a:rPr lang="en-GB" sz="3600" dirty="0" smtClean="0"/>
              <a:t>Research and Innovation indicators for UPB</a:t>
            </a:r>
            <a:br>
              <a:rPr lang="en-GB" sz="3600" dirty="0" smtClean="0"/>
            </a:br>
            <a:r>
              <a:rPr lang="en-GB" sz="1800" dirty="0" smtClean="0"/>
              <a:t>SCIMAGO characterization of institutions</a:t>
            </a:r>
            <a:endParaRPr lang="en-US" sz="1800" dirty="0"/>
          </a:p>
        </p:txBody>
      </p:sp>
      <p:graphicFrame>
        <p:nvGraphicFramePr>
          <p:cNvPr id="4" name="Content Placeholder 3"/>
          <p:cNvGraphicFramePr>
            <a:graphicFrameLocks noGrp="1"/>
          </p:cNvGraphicFramePr>
          <p:nvPr>
            <p:ph idx="1"/>
          </p:nvPr>
        </p:nvGraphicFramePr>
        <p:xfrm>
          <a:off x="1236628" y="1285860"/>
          <a:ext cx="10342754" cy="5356269"/>
        </p:xfrm>
        <a:graphic>
          <a:graphicData uri="http://schemas.openxmlformats.org/drawingml/2006/table">
            <a:tbl>
              <a:tblPr firstRow="1" bandRow="1">
                <a:tableStyleId>{5C22544A-7EE6-4342-B048-85BDC9FD1C3A}</a:tableStyleId>
              </a:tblPr>
              <a:tblGrid>
                <a:gridCol w="1849462"/>
                <a:gridCol w="5580090"/>
                <a:gridCol w="1428760"/>
                <a:gridCol w="1484442"/>
              </a:tblGrid>
              <a:tr h="571504">
                <a:tc>
                  <a:txBody>
                    <a:bodyPr/>
                    <a:lstStyle/>
                    <a:p>
                      <a:pPr algn="ctr">
                        <a:lnSpc>
                          <a:spcPts val="1800"/>
                        </a:lnSpc>
                        <a:spcAft>
                          <a:spcPts val="0"/>
                        </a:spcAft>
                      </a:pPr>
                      <a:r>
                        <a:rPr lang="en-GB" sz="1800" b="1" dirty="0">
                          <a:solidFill>
                            <a:schemeClr val="tx1"/>
                          </a:solidFill>
                          <a:latin typeface="Times New Roman"/>
                          <a:ea typeface="Times New Roman"/>
                        </a:rPr>
                        <a:t>Indicator</a:t>
                      </a:r>
                      <a:endParaRPr lang="en-US" sz="1800" dirty="0">
                        <a:solidFill>
                          <a:schemeClr val="tx1"/>
                        </a:solidFill>
                        <a:latin typeface="Times New Roman"/>
                        <a:ea typeface="Times New Roman"/>
                      </a:endParaRPr>
                    </a:p>
                  </a:txBody>
                  <a:tcPr marL="91416" marR="91416" marT="0" marB="0" anchor="ctr">
                    <a:noFill/>
                  </a:tcPr>
                </a:tc>
                <a:tc>
                  <a:txBody>
                    <a:bodyPr/>
                    <a:lstStyle/>
                    <a:p>
                      <a:pPr algn="ctr">
                        <a:lnSpc>
                          <a:spcPts val="1800"/>
                        </a:lnSpc>
                        <a:spcAft>
                          <a:spcPts val="0"/>
                        </a:spcAft>
                      </a:pPr>
                      <a:r>
                        <a:rPr lang="en-GB" sz="1800" b="1" dirty="0">
                          <a:solidFill>
                            <a:schemeClr val="tx1"/>
                          </a:solidFill>
                          <a:latin typeface="Times New Roman"/>
                          <a:ea typeface="Times New Roman"/>
                        </a:rPr>
                        <a:t>Description</a:t>
                      </a:r>
                      <a:endParaRPr lang="en-US" sz="1800" dirty="0">
                        <a:solidFill>
                          <a:schemeClr val="tx1"/>
                        </a:solidFill>
                        <a:latin typeface="Times New Roman"/>
                        <a:ea typeface="Times New Roman"/>
                      </a:endParaRPr>
                    </a:p>
                  </a:txBody>
                  <a:tcPr marL="91416" marR="91416" marT="0" marB="0" anchor="ctr">
                    <a:noFill/>
                  </a:tcPr>
                </a:tc>
                <a:tc>
                  <a:txBody>
                    <a:bodyPr/>
                    <a:lstStyle/>
                    <a:p>
                      <a:pPr algn="ctr">
                        <a:lnSpc>
                          <a:spcPts val="1800"/>
                        </a:lnSpc>
                        <a:spcAft>
                          <a:spcPts val="0"/>
                        </a:spcAft>
                      </a:pPr>
                      <a:r>
                        <a:rPr lang="en-GB" sz="1800" b="1" dirty="0">
                          <a:solidFill>
                            <a:schemeClr val="tx1"/>
                          </a:solidFill>
                          <a:latin typeface="Times New Roman"/>
                          <a:ea typeface="Times New Roman"/>
                        </a:rPr>
                        <a:t>Place in Ro</a:t>
                      </a:r>
                      <a:endParaRPr lang="en-US" sz="1800" dirty="0">
                        <a:solidFill>
                          <a:schemeClr val="tx1"/>
                        </a:solidFill>
                        <a:latin typeface="Times New Roman"/>
                        <a:ea typeface="Times New Roman"/>
                      </a:endParaRPr>
                    </a:p>
                  </a:txBody>
                  <a:tcPr marL="91416" marR="91416" marT="0" marB="0" anchor="ctr">
                    <a:noFill/>
                  </a:tcPr>
                </a:tc>
                <a:tc>
                  <a:txBody>
                    <a:bodyPr/>
                    <a:lstStyle/>
                    <a:p>
                      <a:pPr algn="ctr">
                        <a:lnSpc>
                          <a:spcPts val="1800"/>
                        </a:lnSpc>
                        <a:spcAft>
                          <a:spcPts val="0"/>
                        </a:spcAft>
                      </a:pPr>
                      <a:r>
                        <a:rPr lang="en-GB" sz="1800" b="1" dirty="0">
                          <a:solidFill>
                            <a:schemeClr val="tx1"/>
                          </a:solidFill>
                          <a:latin typeface="Times New Roman"/>
                          <a:ea typeface="Times New Roman"/>
                        </a:rPr>
                        <a:t>Place international</a:t>
                      </a:r>
                      <a:endParaRPr lang="en-US" sz="1800" dirty="0">
                        <a:solidFill>
                          <a:schemeClr val="tx1"/>
                        </a:solidFill>
                        <a:latin typeface="Times New Roman"/>
                        <a:ea typeface="Times New Roman"/>
                      </a:endParaRPr>
                    </a:p>
                  </a:txBody>
                  <a:tcPr marL="91416" marR="91416" marT="0" marB="0" anchor="ctr">
                    <a:noFill/>
                  </a:tcPr>
                </a:tc>
              </a:tr>
              <a:tr h="1043989">
                <a:tc>
                  <a:txBody>
                    <a:bodyPr/>
                    <a:lstStyle/>
                    <a:p>
                      <a:pPr>
                        <a:lnSpc>
                          <a:spcPts val="1800"/>
                        </a:lnSpc>
                        <a:spcAft>
                          <a:spcPts val="0"/>
                        </a:spcAft>
                      </a:pPr>
                      <a:r>
                        <a:rPr lang="en-GB" sz="2000" b="0" dirty="0">
                          <a:latin typeface="Times New Roman"/>
                          <a:ea typeface="Times New Roman"/>
                        </a:rPr>
                        <a:t>Normalized Impact</a:t>
                      </a:r>
                      <a:endParaRPr lang="en-US" sz="2000" b="0" dirty="0">
                        <a:latin typeface="Times New Roman"/>
                        <a:ea typeface="Times New Roman"/>
                      </a:endParaRPr>
                    </a:p>
                  </a:txBody>
                  <a:tcPr marL="91416" marR="91416" marT="0" marB="0" anchor="ctr"/>
                </a:tc>
                <a:tc>
                  <a:txBody>
                    <a:bodyPr/>
                    <a:lstStyle/>
                    <a:p>
                      <a:pPr>
                        <a:lnSpc>
                          <a:spcPts val="1800"/>
                        </a:lnSpc>
                        <a:spcAft>
                          <a:spcPts val="0"/>
                        </a:spcAft>
                      </a:pPr>
                      <a:r>
                        <a:rPr lang="en-GB" sz="2000" dirty="0">
                          <a:latin typeface="Times New Roman"/>
                          <a:ea typeface="Times New Roman"/>
                        </a:rPr>
                        <a:t>Normalized Impact of led output is computed using the methodology established by the </a:t>
                      </a:r>
                      <a:r>
                        <a:rPr lang="en-GB" sz="2000" dirty="0" err="1">
                          <a:latin typeface="Times New Roman"/>
                          <a:ea typeface="Times New Roman"/>
                        </a:rPr>
                        <a:t>Karolinska</a:t>
                      </a:r>
                      <a:r>
                        <a:rPr lang="en-GB" sz="2000" dirty="0">
                          <a:latin typeface="Times New Roman"/>
                          <a:ea typeface="Times New Roman"/>
                        </a:rPr>
                        <a:t> </a:t>
                      </a:r>
                      <a:r>
                        <a:rPr lang="en-GB" sz="2000" dirty="0" err="1">
                          <a:latin typeface="Times New Roman"/>
                          <a:ea typeface="Times New Roman"/>
                        </a:rPr>
                        <a:t>Institutet</a:t>
                      </a:r>
                      <a:r>
                        <a:rPr lang="en-GB" sz="2000" dirty="0">
                          <a:latin typeface="Times New Roman"/>
                          <a:ea typeface="Times New Roman"/>
                        </a:rPr>
                        <a:t> in Sweden where it is named "Item oriented field normalized citation score average".</a:t>
                      </a:r>
                      <a:endParaRPr lang="en-US" sz="2000" dirty="0">
                        <a:latin typeface="Times New Roman"/>
                        <a:ea typeface="Times New Roman"/>
                      </a:endParaRPr>
                    </a:p>
                  </a:txBody>
                  <a:tcPr marL="91416" marR="91416" marT="0" marB="0" anchor="ctr"/>
                </a:tc>
                <a:tc>
                  <a:txBody>
                    <a:bodyPr/>
                    <a:lstStyle/>
                    <a:p>
                      <a:pPr algn="ctr">
                        <a:lnSpc>
                          <a:spcPts val="1800"/>
                        </a:lnSpc>
                        <a:spcAft>
                          <a:spcPts val="0"/>
                        </a:spcAft>
                      </a:pPr>
                      <a:r>
                        <a:rPr lang="en-GB" sz="2000">
                          <a:latin typeface="Times New Roman"/>
                          <a:ea typeface="Times New Roman"/>
                        </a:rPr>
                        <a:t>8</a:t>
                      </a:r>
                      <a:endParaRPr lang="en-US" sz="2000">
                        <a:latin typeface="Times New Roman"/>
                        <a:ea typeface="Times New Roman"/>
                      </a:endParaRPr>
                    </a:p>
                  </a:txBody>
                  <a:tcPr marL="91416" marR="91416" marT="0" marB="0" anchor="ctr"/>
                </a:tc>
                <a:tc>
                  <a:txBody>
                    <a:bodyPr/>
                    <a:lstStyle/>
                    <a:p>
                      <a:pPr algn="ctr">
                        <a:lnSpc>
                          <a:spcPts val="1800"/>
                        </a:lnSpc>
                        <a:spcAft>
                          <a:spcPts val="0"/>
                        </a:spcAft>
                      </a:pPr>
                      <a:r>
                        <a:rPr lang="en-GB" sz="2000">
                          <a:latin typeface="Times New Roman"/>
                          <a:ea typeface="Times New Roman"/>
                        </a:rPr>
                        <a:t>4839</a:t>
                      </a:r>
                      <a:endParaRPr lang="en-US" sz="2000">
                        <a:latin typeface="Times New Roman"/>
                        <a:ea typeface="Times New Roman"/>
                      </a:endParaRPr>
                    </a:p>
                  </a:txBody>
                  <a:tcPr marL="91416" marR="91416" marT="0" marB="0" anchor="ctr"/>
                </a:tc>
              </a:tr>
              <a:tr h="978523">
                <a:tc>
                  <a:txBody>
                    <a:bodyPr/>
                    <a:lstStyle/>
                    <a:p>
                      <a:pPr>
                        <a:lnSpc>
                          <a:spcPts val="1800"/>
                        </a:lnSpc>
                        <a:spcAft>
                          <a:spcPts val="0"/>
                        </a:spcAft>
                      </a:pPr>
                      <a:r>
                        <a:rPr lang="en-GB" sz="2000" b="0" dirty="0">
                          <a:latin typeface="Times New Roman"/>
                          <a:ea typeface="Times New Roman"/>
                        </a:rPr>
                        <a:t>Excellence with Leadership</a:t>
                      </a:r>
                      <a:endParaRPr lang="en-US" sz="2000" b="0" dirty="0">
                        <a:latin typeface="Times New Roman"/>
                        <a:ea typeface="Times New Roman"/>
                      </a:endParaRPr>
                    </a:p>
                  </a:txBody>
                  <a:tcPr marL="91416" marR="91416" marT="0" marB="0" anchor="ctr"/>
                </a:tc>
                <a:tc>
                  <a:txBody>
                    <a:bodyPr/>
                    <a:lstStyle/>
                    <a:p>
                      <a:pPr>
                        <a:lnSpc>
                          <a:spcPts val="1800"/>
                        </a:lnSpc>
                        <a:spcAft>
                          <a:spcPts val="0"/>
                        </a:spcAft>
                      </a:pPr>
                      <a:r>
                        <a:rPr lang="en-GB" sz="2000" dirty="0">
                          <a:latin typeface="Times New Roman"/>
                          <a:ea typeface="Times New Roman"/>
                        </a:rPr>
                        <a:t>Excellence with Leadership indicates the amount of documents in the Excellence rate in which the institution is the main contributor</a:t>
                      </a:r>
                      <a:endParaRPr lang="en-US" sz="2000" dirty="0">
                        <a:latin typeface="Times New Roman"/>
                        <a:ea typeface="Times New Roman"/>
                      </a:endParaRPr>
                    </a:p>
                  </a:txBody>
                  <a:tcPr marL="91416" marR="91416" marT="0" marB="0" anchor="ctr"/>
                </a:tc>
                <a:tc>
                  <a:txBody>
                    <a:bodyPr/>
                    <a:lstStyle/>
                    <a:p>
                      <a:pPr algn="ctr">
                        <a:lnSpc>
                          <a:spcPts val="1800"/>
                        </a:lnSpc>
                        <a:spcAft>
                          <a:spcPts val="0"/>
                        </a:spcAft>
                      </a:pPr>
                      <a:r>
                        <a:rPr lang="en-GB" sz="2000" dirty="0">
                          <a:latin typeface="Times New Roman"/>
                          <a:ea typeface="Times New Roman"/>
                        </a:rPr>
                        <a:t>9</a:t>
                      </a:r>
                      <a:endParaRPr lang="en-US" sz="2000" dirty="0">
                        <a:latin typeface="Times New Roman"/>
                        <a:ea typeface="Times New Roman"/>
                      </a:endParaRPr>
                    </a:p>
                  </a:txBody>
                  <a:tcPr marL="91416" marR="91416" marT="0" marB="0" anchor="ctr"/>
                </a:tc>
                <a:tc>
                  <a:txBody>
                    <a:bodyPr/>
                    <a:lstStyle/>
                    <a:p>
                      <a:pPr algn="ctr">
                        <a:lnSpc>
                          <a:spcPts val="1800"/>
                        </a:lnSpc>
                        <a:spcAft>
                          <a:spcPts val="0"/>
                        </a:spcAft>
                      </a:pPr>
                      <a:r>
                        <a:rPr lang="en-GB" sz="2000">
                          <a:latin typeface="Times New Roman"/>
                          <a:ea typeface="Times New Roman"/>
                        </a:rPr>
                        <a:t>996</a:t>
                      </a:r>
                      <a:endParaRPr lang="en-US" sz="2000">
                        <a:latin typeface="Times New Roman"/>
                        <a:ea typeface="Times New Roman"/>
                      </a:endParaRPr>
                    </a:p>
                  </a:txBody>
                  <a:tcPr marL="91416" marR="91416" marT="0" marB="0" anchor="ctr"/>
                </a:tc>
              </a:tr>
              <a:tr h="1207408">
                <a:tc>
                  <a:txBody>
                    <a:bodyPr/>
                    <a:lstStyle/>
                    <a:p>
                      <a:pPr>
                        <a:lnSpc>
                          <a:spcPts val="1800"/>
                        </a:lnSpc>
                        <a:spcAft>
                          <a:spcPts val="0"/>
                        </a:spcAft>
                      </a:pPr>
                      <a:r>
                        <a:rPr lang="en-GB" sz="2000" b="0" dirty="0">
                          <a:latin typeface="Times New Roman"/>
                          <a:ea typeface="Times New Roman"/>
                        </a:rPr>
                        <a:t>Scientific Leadership</a:t>
                      </a:r>
                      <a:endParaRPr lang="en-US" sz="2000" b="0" dirty="0">
                        <a:latin typeface="Times New Roman"/>
                        <a:ea typeface="Times New Roman"/>
                      </a:endParaRPr>
                    </a:p>
                  </a:txBody>
                  <a:tcPr marL="91416" marR="91416" marT="0" marB="0" anchor="ctr"/>
                </a:tc>
                <a:tc>
                  <a:txBody>
                    <a:bodyPr/>
                    <a:lstStyle/>
                    <a:p>
                      <a:pPr>
                        <a:lnSpc>
                          <a:spcPts val="1800"/>
                        </a:lnSpc>
                        <a:spcAft>
                          <a:spcPts val="0"/>
                        </a:spcAft>
                      </a:pPr>
                      <a:r>
                        <a:rPr lang="en-GB" sz="2000" dirty="0">
                          <a:latin typeface="Times New Roman"/>
                          <a:ea typeface="Times New Roman"/>
                        </a:rPr>
                        <a:t>Leadership indicates the percentage of an institution’s output as main contributor, that is, the amount of papers in which the corresponding author belongs to the institution</a:t>
                      </a:r>
                      <a:endParaRPr lang="en-US" sz="2000" dirty="0">
                        <a:latin typeface="Times New Roman"/>
                        <a:ea typeface="Times New Roman"/>
                      </a:endParaRPr>
                    </a:p>
                  </a:txBody>
                  <a:tcPr marL="91416" marR="91416" marT="0" marB="0" anchor="ctr"/>
                </a:tc>
                <a:tc>
                  <a:txBody>
                    <a:bodyPr/>
                    <a:lstStyle/>
                    <a:p>
                      <a:pPr algn="ctr">
                        <a:lnSpc>
                          <a:spcPts val="1800"/>
                        </a:lnSpc>
                        <a:spcAft>
                          <a:spcPts val="0"/>
                        </a:spcAft>
                      </a:pPr>
                      <a:r>
                        <a:rPr lang="en-GB" sz="2000">
                          <a:latin typeface="Times New Roman"/>
                          <a:ea typeface="Times New Roman"/>
                        </a:rPr>
                        <a:t>10</a:t>
                      </a:r>
                      <a:endParaRPr lang="en-US" sz="2000">
                        <a:latin typeface="Times New Roman"/>
                        <a:ea typeface="Times New Roman"/>
                      </a:endParaRPr>
                    </a:p>
                  </a:txBody>
                  <a:tcPr marL="91416" marR="91416" marT="0" marB="0" anchor="ctr"/>
                </a:tc>
                <a:tc>
                  <a:txBody>
                    <a:bodyPr/>
                    <a:lstStyle/>
                    <a:p>
                      <a:pPr algn="ctr">
                        <a:lnSpc>
                          <a:spcPts val="1800"/>
                        </a:lnSpc>
                        <a:spcAft>
                          <a:spcPts val="0"/>
                        </a:spcAft>
                      </a:pPr>
                      <a:r>
                        <a:rPr lang="en-GB" sz="2000">
                          <a:latin typeface="Times New Roman"/>
                          <a:ea typeface="Times New Roman"/>
                        </a:rPr>
                        <a:t>489</a:t>
                      </a:r>
                      <a:endParaRPr lang="en-US" sz="2000">
                        <a:latin typeface="Times New Roman"/>
                        <a:ea typeface="Times New Roman"/>
                      </a:endParaRPr>
                    </a:p>
                  </a:txBody>
                  <a:tcPr marL="91416" marR="91416" marT="0" marB="0" anchor="ctr"/>
                </a:tc>
              </a:tr>
              <a:tr h="1554845">
                <a:tc>
                  <a:txBody>
                    <a:bodyPr/>
                    <a:lstStyle/>
                    <a:p>
                      <a:pPr>
                        <a:lnSpc>
                          <a:spcPts val="1800"/>
                        </a:lnSpc>
                        <a:spcAft>
                          <a:spcPts val="0"/>
                        </a:spcAft>
                      </a:pPr>
                      <a:r>
                        <a:rPr lang="en-GB" sz="2000" b="0" dirty="0">
                          <a:latin typeface="Times New Roman"/>
                          <a:ea typeface="Times New Roman"/>
                        </a:rPr>
                        <a:t>High Quality Publications</a:t>
                      </a:r>
                      <a:endParaRPr lang="en-US" sz="2000" b="0" dirty="0">
                        <a:latin typeface="Times New Roman"/>
                        <a:ea typeface="Times New Roman"/>
                      </a:endParaRPr>
                    </a:p>
                  </a:txBody>
                  <a:tcPr marL="91416" marR="91416" marT="0" marB="0" anchor="ctr"/>
                </a:tc>
                <a:tc>
                  <a:txBody>
                    <a:bodyPr/>
                    <a:lstStyle/>
                    <a:p>
                      <a:pPr>
                        <a:lnSpc>
                          <a:spcPts val="1800"/>
                        </a:lnSpc>
                        <a:spcAft>
                          <a:spcPts val="0"/>
                        </a:spcAft>
                      </a:pPr>
                      <a:r>
                        <a:rPr lang="en-GB" sz="2000" dirty="0">
                          <a:latin typeface="Times New Roman"/>
                          <a:ea typeface="Times New Roman"/>
                        </a:rPr>
                        <a:t>Ratio of publications that an institution publishes in the most influential scholarly journals of the world, those ranked in the first quartile (25%) in their categories as ordered by </a:t>
                      </a:r>
                      <a:r>
                        <a:rPr lang="en-GB" sz="2000" dirty="0" err="1">
                          <a:latin typeface="Times New Roman"/>
                          <a:ea typeface="Times New Roman"/>
                        </a:rPr>
                        <a:t>SCImago</a:t>
                      </a:r>
                      <a:r>
                        <a:rPr lang="en-GB" sz="2000" dirty="0">
                          <a:latin typeface="Times New Roman"/>
                          <a:ea typeface="Times New Roman"/>
                        </a:rPr>
                        <a:t> Journal Rank (SJRII) indicator</a:t>
                      </a:r>
                      <a:endParaRPr lang="en-US" sz="2000" dirty="0">
                        <a:latin typeface="Times New Roman"/>
                        <a:ea typeface="Times New Roman"/>
                      </a:endParaRPr>
                    </a:p>
                  </a:txBody>
                  <a:tcPr marL="91416" marR="91416" marT="0" marB="0" anchor="ctr"/>
                </a:tc>
                <a:tc>
                  <a:txBody>
                    <a:bodyPr/>
                    <a:lstStyle/>
                    <a:p>
                      <a:pPr algn="ctr">
                        <a:lnSpc>
                          <a:spcPts val="1800"/>
                        </a:lnSpc>
                        <a:spcAft>
                          <a:spcPts val="0"/>
                        </a:spcAft>
                      </a:pPr>
                      <a:r>
                        <a:rPr lang="en-GB" sz="2000" dirty="0">
                          <a:latin typeface="Times New Roman"/>
                          <a:ea typeface="Times New Roman"/>
                        </a:rPr>
                        <a:t>10</a:t>
                      </a:r>
                      <a:endParaRPr lang="en-US" sz="2000" dirty="0">
                        <a:latin typeface="Times New Roman"/>
                        <a:ea typeface="Times New Roman"/>
                      </a:endParaRPr>
                    </a:p>
                  </a:txBody>
                  <a:tcPr marL="91416" marR="91416" marT="0" marB="0" anchor="ctr"/>
                </a:tc>
                <a:tc>
                  <a:txBody>
                    <a:bodyPr/>
                    <a:lstStyle/>
                    <a:p>
                      <a:pPr algn="ctr">
                        <a:lnSpc>
                          <a:spcPts val="1800"/>
                        </a:lnSpc>
                        <a:spcAft>
                          <a:spcPts val="0"/>
                        </a:spcAft>
                      </a:pPr>
                      <a:r>
                        <a:rPr lang="en-GB" sz="2000" dirty="0">
                          <a:latin typeface="Times New Roman"/>
                          <a:ea typeface="Times New Roman"/>
                        </a:rPr>
                        <a:t>4539</a:t>
                      </a:r>
                      <a:endParaRPr lang="en-US" sz="2000" dirty="0">
                        <a:latin typeface="Times New Roman"/>
                        <a:ea typeface="Times New Roman"/>
                      </a:endParaRPr>
                    </a:p>
                  </a:txBody>
                  <a:tcPr marL="91416" marR="91416" marT="0" marB="0" anchor="ctr"/>
                </a:tc>
              </a:tr>
            </a:tbl>
          </a:graphicData>
        </a:graphic>
      </p:graphicFrame>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Data4Water Project Presentation</a:t>
            </a:r>
            <a:endParaRPr lang="en-US" dirty="0"/>
          </a:p>
        </p:txBody>
      </p:sp>
      <p:sp>
        <p:nvSpPr>
          <p:cNvPr id="5" name="Content Placeholder 4"/>
          <p:cNvSpPr>
            <a:spLocks noGrp="1"/>
          </p:cNvSpPr>
          <p:nvPr>
            <p:ph idx="1"/>
          </p:nvPr>
        </p:nvSpPr>
        <p:spPr/>
        <p:txBody>
          <a:bodyPr/>
          <a:lstStyle/>
          <a:p>
            <a:r>
              <a:rPr lang="en-US" dirty="0" smtClean="0">
                <a:solidFill>
                  <a:schemeClr val="tx2">
                    <a:lumMod val="40000"/>
                    <a:lumOff val="60000"/>
                  </a:schemeClr>
                </a:solidFill>
              </a:rPr>
              <a:t>Context of the project</a:t>
            </a:r>
          </a:p>
          <a:p>
            <a:r>
              <a:rPr lang="en-US" b="1" dirty="0" smtClean="0">
                <a:solidFill>
                  <a:schemeClr val="tx2"/>
                </a:solidFill>
              </a:rPr>
              <a:t>The importance of the research field</a:t>
            </a:r>
          </a:p>
          <a:p>
            <a:r>
              <a:rPr lang="en-US" dirty="0" smtClean="0">
                <a:solidFill>
                  <a:schemeClr val="tx2">
                    <a:lumMod val="40000"/>
                    <a:lumOff val="60000"/>
                  </a:schemeClr>
                </a:solidFill>
              </a:rPr>
              <a:t>Consortium</a:t>
            </a:r>
          </a:p>
          <a:p>
            <a:r>
              <a:rPr lang="en-US" dirty="0" smtClean="0">
                <a:solidFill>
                  <a:schemeClr val="tx2">
                    <a:lumMod val="40000"/>
                    <a:lumOff val="60000"/>
                  </a:schemeClr>
                </a:solidFill>
              </a:rPr>
              <a:t>Objectives</a:t>
            </a:r>
          </a:p>
          <a:p>
            <a:r>
              <a:rPr lang="en-US" dirty="0" smtClean="0">
                <a:solidFill>
                  <a:schemeClr val="tx2">
                    <a:lumMod val="40000"/>
                    <a:lumOff val="60000"/>
                  </a:schemeClr>
                </a:solidFill>
              </a:rPr>
              <a:t>Work packages</a:t>
            </a:r>
          </a:p>
          <a:p>
            <a:r>
              <a:rPr lang="en-US" dirty="0" smtClean="0">
                <a:solidFill>
                  <a:schemeClr val="tx2">
                    <a:lumMod val="40000"/>
                    <a:lumOff val="60000"/>
                  </a:schemeClr>
                </a:solidFill>
              </a:rPr>
              <a:t>Outputs and outcomes </a:t>
            </a:r>
            <a:endParaRPr lang="en-US" dirty="0">
              <a:solidFill>
                <a:schemeClr val="tx2">
                  <a:lumMod val="40000"/>
                  <a:lumOff val="60000"/>
                </a:schemeClr>
              </a:solidFill>
            </a:endParaRPr>
          </a:p>
        </p:txBody>
      </p:sp>
    </p:spTree>
  </p:cSld>
  <p:clrMapOvr>
    <a:masterClrMapping/>
  </p:clrMapOvr>
  <p:transition spd="med">
    <p:fade/>
  </p:transition>
</p:sld>
</file>

<file path=ppt/theme/theme1.xml><?xml version="1.0" encoding="utf-8"?>
<a:theme xmlns:a="http://schemas.openxmlformats.org/drawingml/2006/main" name="Math 16x9">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0C675A-9AD3-40BB-AC57-0E9EFA3E4F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Math education presentation with Pi  (widescreen)</Template>
  <TotalTime>0</TotalTime>
  <Words>1735</Words>
  <Application>Microsoft Office PowerPoint</Application>
  <PresentationFormat>Custom</PresentationFormat>
  <Paragraphs>266</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Math 16x9</vt:lpstr>
      <vt:lpstr>Smart Data and Services for Supporting  Water Management</vt:lpstr>
      <vt:lpstr>Data4Water Project Presentation</vt:lpstr>
      <vt:lpstr>H2020-TWINN-2015 </vt:lpstr>
      <vt:lpstr>H2020-TWINN-2015</vt:lpstr>
      <vt:lpstr>Romania – Positional analysis of publications in Scopus, 2000–2010</vt:lpstr>
      <vt:lpstr>Key indicators </vt:lpstr>
      <vt:lpstr>Research and Innovation indicators for UPB  SCIMAGO characterization of institutions</vt:lpstr>
      <vt:lpstr>Research and Innovation indicators for UPB SCIMAGO characterization of institutions</vt:lpstr>
      <vt:lpstr>Data4Water Project Presentation</vt:lpstr>
      <vt:lpstr>The importance of the research field </vt:lpstr>
      <vt:lpstr>Technological achievements over time</vt:lpstr>
      <vt:lpstr>Smart Specialisation Strategy of Romania</vt:lpstr>
      <vt:lpstr>Data4Water Project Presentation</vt:lpstr>
      <vt:lpstr>Project partners</vt:lpstr>
      <vt:lpstr>Data4Water Project Presentation</vt:lpstr>
      <vt:lpstr>Overall objective </vt:lpstr>
      <vt:lpstr>Specific objectives </vt:lpstr>
      <vt:lpstr>Project overview</vt:lpstr>
      <vt:lpstr>Data4Water Project Presentation</vt:lpstr>
      <vt:lpstr>Overall structure of the work plan</vt:lpstr>
      <vt:lpstr>WP1 - Development of the framework for scientific strategy enforcement </vt:lpstr>
      <vt:lpstr>WP1 - Development of the framework for scientific strategy enforcement </vt:lpstr>
      <vt:lpstr>WP2 - Partnership &amp; networking </vt:lpstr>
      <vt:lpstr>WP2 - Partnership &amp; networking </vt:lpstr>
      <vt:lpstr>WP3 - Training </vt:lpstr>
      <vt:lpstr>WP3 - Training </vt:lpstr>
      <vt:lpstr>WP4 - Organization of scientific events</vt:lpstr>
      <vt:lpstr>WP4 - Organization of scientific events</vt:lpstr>
      <vt:lpstr>WP5 - Dissemination of Project Outcomes</vt:lpstr>
      <vt:lpstr>WP5 - Dissemination of Project Outcomes</vt:lpstr>
      <vt:lpstr>WP6- Project Management </vt:lpstr>
      <vt:lpstr>WP6- Project Management </vt:lpstr>
      <vt:lpstr>Data4Water Project Presentation</vt:lpstr>
      <vt:lpstr>Outpus and outcomes</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2016-02-04T11:22:40Z</dcterms:created>
  <dcterms:modified xsi:type="dcterms:W3CDTF">2016-02-10T18:57:35Z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ies>
</file>