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0" r:id="rId4"/>
    <p:sldId id="281" r:id="rId5"/>
    <p:sldId id="274" r:id="rId6"/>
    <p:sldId id="282" r:id="rId7"/>
    <p:sldId id="275" r:id="rId8"/>
    <p:sldId id="276" r:id="rId9"/>
    <p:sldId id="277" r:id="rId10"/>
    <p:sldId id="278" r:id="rId11"/>
    <p:sldId id="279" r:id="rId12"/>
    <p:sldId id="26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howGuides="1">
      <p:cViewPr varScale="1">
        <p:scale>
          <a:sx n="39" d="100"/>
          <a:sy n="39" d="100"/>
        </p:scale>
        <p:origin x="46" y="60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438" y="5643578"/>
            <a:ext cx="103904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European Union Fla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952064" y="0"/>
            <a:ext cx="1370204" cy="928694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 userDrawn="1"/>
        </p:nvSpPr>
        <p:spPr>
          <a:xfrm>
            <a:off x="9259866" y="928670"/>
            <a:ext cx="2928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This project is funded by </a:t>
            </a:r>
          </a:p>
          <a:p>
            <a:pPr algn="ctr"/>
            <a:r>
              <a:rPr lang="en-US" sz="18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European Union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2" name="Picture 21" descr="http://www.upb.ro/i/content/Sigla_UPB_color.jp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165718" y="5857892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http://img3.www.unimib.it/upload/pag/65914131/0/lo/logoist.jpg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8" y="5857892"/>
            <a:ext cx="785818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rafik 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10" y="5964230"/>
            <a:ext cx="2022842" cy="599424"/>
          </a:xfrm>
          <a:prstGeom prst="rect">
            <a:avLst/>
          </a:prstGeom>
        </p:spPr>
      </p:pic>
      <p:pic>
        <p:nvPicPr>
          <p:cNvPr id="25" name="Picture 24" descr="UNESCO-IHE_LOGO-RGB.jpg"/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594742" y="6000768"/>
            <a:ext cx="2214578" cy="5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600" y="5676023"/>
            <a:ext cx="1011283" cy="118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2/8/2016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2304" y="714356"/>
            <a:ext cx="604836" cy="70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plan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Data4Water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48" y="5648417"/>
            <a:ext cx="1012674" cy="120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lake …..</a:t>
            </a:r>
          </a:p>
          <a:p>
            <a:r>
              <a:rPr lang="en-US" dirty="0" smtClean="0"/>
              <a:t>New proposals …..</a:t>
            </a:r>
          </a:p>
          <a:p>
            <a:r>
              <a:rPr lang="en-US" dirty="0" smtClean="0"/>
              <a:t>Publications …..</a:t>
            </a:r>
          </a:p>
          <a:p>
            <a:r>
              <a:rPr lang="en-US" dirty="0" smtClean="0"/>
              <a:t>…..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cooperation!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sets up the basics for the elaboration of the Technology survey: prospective and challenges in SDWM</a:t>
            </a:r>
          </a:p>
          <a:p>
            <a:pPr lvl="1"/>
            <a:r>
              <a:rPr lang="en-US" dirty="0" smtClean="0"/>
              <a:t>sets up the basics for the Roadmap for UPB</a:t>
            </a:r>
          </a:p>
          <a:p>
            <a:pPr lvl="1"/>
            <a:r>
              <a:rPr lang="en-US" dirty="0" smtClean="0"/>
              <a:t>validation of the Operational Plan of the project activities</a:t>
            </a:r>
          </a:p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11-12.February, 2016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Technology survey structure</a:t>
            </a:r>
          </a:p>
          <a:p>
            <a:pPr lvl="1"/>
            <a:r>
              <a:rPr lang="en-US" dirty="0" smtClean="0"/>
              <a:t>Roadmap structure</a:t>
            </a:r>
          </a:p>
          <a:p>
            <a:pPr lvl="1"/>
            <a:r>
              <a:rPr lang="en-US" dirty="0" smtClean="0"/>
              <a:t>Operational plan 2016</a:t>
            </a:r>
          </a:p>
          <a:p>
            <a:pPr lvl="1"/>
            <a:r>
              <a:rPr lang="en-US" dirty="0" smtClean="0"/>
              <a:t>Knowledge-lake structure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discussion and validation of the 1st Technology survey</a:t>
            </a:r>
          </a:p>
          <a:p>
            <a:pPr lvl="1"/>
            <a:r>
              <a:rPr lang="en-US" dirty="0" smtClean="0"/>
              <a:t>discussion and validation of the Roadmap</a:t>
            </a:r>
          </a:p>
          <a:p>
            <a:pPr lvl="1"/>
            <a:r>
              <a:rPr lang="en-US" dirty="0" smtClean="0"/>
              <a:t>sets up the basics for the Research Quality Assurance System</a:t>
            </a:r>
          </a:p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M7 2016, ….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Technology survey</a:t>
            </a:r>
          </a:p>
          <a:p>
            <a:pPr lvl="1"/>
            <a:r>
              <a:rPr lang="en-US" dirty="0" smtClean="0"/>
              <a:t>Roadmap</a:t>
            </a:r>
          </a:p>
          <a:p>
            <a:pPr lvl="1"/>
            <a:r>
              <a:rPr lang="en-US" dirty="0" smtClean="0"/>
              <a:t>Research Quality Assurance System structure</a:t>
            </a:r>
          </a:p>
          <a:p>
            <a:pPr lvl="1"/>
            <a:r>
              <a:rPr lang="en-US" dirty="0" smtClean="0"/>
              <a:t>…..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1357298"/>
            <a:ext cx="10057004" cy="4768865"/>
          </a:xfrm>
        </p:spPr>
        <p:txBody>
          <a:bodyPr>
            <a:normAutofit/>
          </a:bodyPr>
          <a:lstStyle/>
          <a:p>
            <a:r>
              <a:rPr lang="en-US" dirty="0" smtClean="0"/>
              <a:t>Topics</a:t>
            </a:r>
          </a:p>
          <a:p>
            <a:r>
              <a:rPr lang="en-US" dirty="0" smtClean="0"/>
              <a:t>…..</a:t>
            </a:r>
          </a:p>
          <a:p>
            <a:r>
              <a:rPr lang="en-US" dirty="0" smtClean="0"/>
              <a:t>Trainers</a:t>
            </a:r>
          </a:p>
          <a:p>
            <a:r>
              <a:rPr lang="en-US" dirty="0" smtClean="0"/>
              <a:t>…..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…..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…..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1357298"/>
            <a:ext cx="10057004" cy="4768865"/>
          </a:xfrm>
        </p:spPr>
        <p:txBody>
          <a:bodyPr>
            <a:normAutofit/>
          </a:bodyPr>
          <a:lstStyle/>
          <a:p>
            <a:r>
              <a:rPr lang="en-US" dirty="0" smtClean="0"/>
              <a:t>Topics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Trainers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PhD &amp; </a:t>
            </a:r>
            <a:r>
              <a:rPr lang="en-US" dirty="0" err="1" smtClean="0"/>
              <a:t>Postdoc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…..</a:t>
            </a:r>
          </a:p>
          <a:p>
            <a:r>
              <a:rPr lang="en-US" dirty="0" smtClean="0"/>
              <a:t>Forms of training</a:t>
            </a:r>
          </a:p>
          <a:p>
            <a:pPr lvl="1"/>
            <a:r>
              <a:rPr lang="en-US" dirty="0" smtClean="0"/>
              <a:t>Visit</a:t>
            </a:r>
          </a:p>
          <a:p>
            <a:pPr lvl="1"/>
            <a:r>
              <a:rPr lang="en-US" dirty="0" smtClean="0"/>
              <a:t>Attending activities</a:t>
            </a:r>
          </a:p>
          <a:p>
            <a:pPr lvl="1"/>
            <a:r>
              <a:rPr lang="en-US" dirty="0" smtClean="0"/>
              <a:t>Joint supervision </a:t>
            </a:r>
          </a:p>
          <a:p>
            <a:pPr lvl="1"/>
            <a:r>
              <a:rPr lang="en-US" dirty="0" smtClean="0"/>
              <a:t>?</a:t>
            </a:r>
          </a:p>
          <a:p>
            <a:r>
              <a:rPr lang="en-US" dirty="0" smtClean="0"/>
              <a:t>Selection criteria …..</a:t>
            </a:r>
          </a:p>
          <a:p>
            <a:r>
              <a:rPr lang="en-US" dirty="0" smtClean="0"/>
              <a:t>Date ……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942" y="1428737"/>
            <a:ext cx="10128442" cy="46974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Topics …….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Solving typical problems</a:t>
            </a:r>
          </a:p>
          <a:p>
            <a:pPr lvl="1"/>
            <a:r>
              <a:rPr lang="en-US" dirty="0" smtClean="0"/>
              <a:t>Small projects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From UPB</a:t>
            </a:r>
          </a:p>
          <a:p>
            <a:pPr lvl="1"/>
            <a:r>
              <a:rPr lang="en-US" dirty="0" smtClean="0"/>
              <a:t>From partners</a:t>
            </a:r>
          </a:p>
          <a:p>
            <a:pPr lvl="1"/>
            <a:r>
              <a:rPr lang="en-US" dirty="0" smtClean="0"/>
              <a:t>Free attendance ?</a:t>
            </a:r>
          </a:p>
          <a:p>
            <a:r>
              <a:rPr lang="en-US" dirty="0" smtClean="0"/>
              <a:t>Trainers ……..</a:t>
            </a:r>
          </a:p>
          <a:p>
            <a:r>
              <a:rPr lang="en-US" dirty="0" smtClean="0"/>
              <a:t>Date …….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Researches in </a:t>
            </a:r>
            <a:r>
              <a:rPr lang="en-GB" dirty="0" smtClean="0"/>
              <a:t>Smart Data and Services for Supporting Water Management</a:t>
            </a:r>
          </a:p>
          <a:p>
            <a:pPr lvl="1"/>
            <a:r>
              <a:rPr lang="en-GB" dirty="0" smtClean="0"/>
              <a:t>Research organization </a:t>
            </a:r>
          </a:p>
          <a:p>
            <a:pPr lvl="1"/>
            <a:r>
              <a:rPr lang="en-GB" dirty="0" smtClean="0"/>
              <a:t>Quality assurance in research activities</a:t>
            </a:r>
          </a:p>
          <a:p>
            <a:r>
              <a:rPr lang="en-GB" dirty="0" smtClean="0"/>
              <a:t>Selection criteria .......</a:t>
            </a:r>
          </a:p>
          <a:p>
            <a:r>
              <a:rPr lang="en-GB" dirty="0" smtClean="0"/>
              <a:t>Dates .......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942" y="1285861"/>
            <a:ext cx="10128442" cy="4840303"/>
          </a:xfrm>
        </p:spPr>
        <p:txBody>
          <a:bodyPr/>
          <a:lstStyle/>
          <a:p>
            <a:r>
              <a:rPr lang="en-US" dirty="0" smtClean="0"/>
              <a:t>Technology survey</a:t>
            </a:r>
          </a:p>
          <a:p>
            <a:pPr lvl="1"/>
            <a:r>
              <a:rPr lang="en-US" dirty="0" smtClean="0"/>
              <a:t>Assigning topics …..</a:t>
            </a:r>
          </a:p>
          <a:p>
            <a:pPr lvl="1"/>
            <a:r>
              <a:rPr lang="en-US" dirty="0" smtClean="0"/>
              <a:t>Deadlines …..</a:t>
            </a:r>
          </a:p>
          <a:p>
            <a:r>
              <a:rPr lang="en-US" dirty="0" smtClean="0"/>
              <a:t>Roadmap</a:t>
            </a:r>
          </a:p>
          <a:p>
            <a:pPr lvl="1"/>
            <a:r>
              <a:rPr lang="en-US" dirty="0" smtClean="0"/>
              <a:t>Assigning topics …..</a:t>
            </a:r>
          </a:p>
          <a:p>
            <a:pPr lvl="1"/>
            <a:r>
              <a:rPr lang="en-US" dirty="0" smtClean="0"/>
              <a:t>Deadlines …..</a:t>
            </a:r>
          </a:p>
          <a:p>
            <a:r>
              <a:rPr lang="en-US" dirty="0" smtClean="0"/>
              <a:t>Quality assurance handbook</a:t>
            </a:r>
          </a:p>
          <a:p>
            <a:pPr lvl="1"/>
            <a:r>
              <a:rPr lang="en-US" dirty="0" smtClean="0"/>
              <a:t>Assigning topics …..</a:t>
            </a:r>
          </a:p>
          <a:p>
            <a:pPr lvl="1"/>
            <a:r>
              <a:rPr lang="en-US" dirty="0" smtClean="0"/>
              <a:t>Deadlines …..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226</Words>
  <Application>Microsoft Office PowerPoint</Application>
  <PresentationFormat>Custom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Euphemia</vt:lpstr>
      <vt:lpstr>Math 16x9</vt:lpstr>
      <vt:lpstr>Activity plan 2016</vt:lpstr>
      <vt:lpstr>Workshop 1</vt:lpstr>
      <vt:lpstr>Workshop 2</vt:lpstr>
      <vt:lpstr>Training 1</vt:lpstr>
      <vt:lpstr>Training 2</vt:lpstr>
      <vt:lpstr>PhD &amp; Postdoc training</vt:lpstr>
      <vt:lpstr>Summer school</vt:lpstr>
      <vt:lpstr>Staff exchanges</vt:lpstr>
      <vt:lpstr>Content delivery</vt:lpstr>
      <vt:lpstr>Content delivery</vt:lpstr>
      <vt:lpstr>Thank you for your cooperation!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2016-02-04T11:22:40Z</dcterms:created>
  <dcterms:modified xsi:type="dcterms:W3CDTF">2016-02-08T21:19:12Z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